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6" r:id="rId1"/>
    <p:sldMasterId id="2147484000" r:id="rId2"/>
  </p:sldMasterIdLst>
  <p:notesMasterIdLst>
    <p:notesMasterId r:id="rId29"/>
  </p:notesMasterIdLst>
  <p:handoutMasterIdLst>
    <p:handoutMasterId r:id="rId30"/>
  </p:handoutMasterIdLst>
  <p:sldIdLst>
    <p:sldId id="666" r:id="rId3"/>
    <p:sldId id="749" r:id="rId4"/>
    <p:sldId id="795" r:id="rId5"/>
    <p:sldId id="811" r:id="rId6"/>
    <p:sldId id="812" r:id="rId7"/>
    <p:sldId id="817" r:id="rId8"/>
    <p:sldId id="800" r:id="rId9"/>
    <p:sldId id="816" r:id="rId10"/>
    <p:sldId id="806" r:id="rId11"/>
    <p:sldId id="801" r:id="rId12"/>
    <p:sldId id="814" r:id="rId13"/>
    <p:sldId id="796" r:id="rId14"/>
    <p:sldId id="813" r:id="rId15"/>
    <p:sldId id="802" r:id="rId16"/>
    <p:sldId id="818" r:id="rId17"/>
    <p:sldId id="807" r:id="rId18"/>
    <p:sldId id="797" r:id="rId19"/>
    <p:sldId id="808" r:id="rId20"/>
    <p:sldId id="803" r:id="rId21"/>
    <p:sldId id="805" r:id="rId22"/>
    <p:sldId id="804" r:id="rId23"/>
    <p:sldId id="810" r:id="rId24"/>
    <p:sldId id="815" r:id="rId25"/>
    <p:sldId id="281" r:id="rId26"/>
    <p:sldId id="282" r:id="rId27"/>
    <p:sldId id="690" r:id="rId28"/>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EABA403-29B0-4506-B02F-8DB1DE1D85E5}">
          <p14:sldIdLst>
            <p14:sldId id="666"/>
            <p14:sldId id="749"/>
            <p14:sldId id="795"/>
            <p14:sldId id="811"/>
            <p14:sldId id="812"/>
            <p14:sldId id="817"/>
            <p14:sldId id="800"/>
            <p14:sldId id="816"/>
            <p14:sldId id="806"/>
            <p14:sldId id="801"/>
            <p14:sldId id="814"/>
            <p14:sldId id="796"/>
            <p14:sldId id="813"/>
            <p14:sldId id="802"/>
            <p14:sldId id="818"/>
            <p14:sldId id="807"/>
            <p14:sldId id="797"/>
            <p14:sldId id="808"/>
            <p14:sldId id="803"/>
            <p14:sldId id="805"/>
            <p14:sldId id="804"/>
            <p14:sldId id="810"/>
            <p14:sldId id="815"/>
            <p14:sldId id="281"/>
            <p14:sldId id="282"/>
            <p14:sldId id="690"/>
          </p14:sldIdLst>
        </p14:section>
      </p14:sectionLst>
    </p:ext>
    <p:ext uri="{EFAFB233-063F-42B5-8137-9DF3F51BA10A}">
      <p15:sldGuideLst xmlns:p15="http://schemas.microsoft.com/office/powerpoint/2012/main">
        <p15:guide id="3" pos="7152" userDrawn="1">
          <p15:clr>
            <a:srgbClr val="A4A3A4"/>
          </p15:clr>
        </p15:guide>
        <p15:guide id="6" orient="horz" pos="1776" userDrawn="1">
          <p15:clr>
            <a:srgbClr val="A4A3A4"/>
          </p15:clr>
        </p15:guide>
        <p15:guide id="8" pos="240" userDrawn="1">
          <p15:clr>
            <a:srgbClr val="A4A3A4"/>
          </p15:clr>
        </p15:guide>
        <p15:guide id="9" pos="6672" userDrawn="1">
          <p15:clr>
            <a:srgbClr val="A4A3A4"/>
          </p15:clr>
        </p15:guide>
        <p15:guide id="11" orient="horz" pos="240" userDrawn="1">
          <p15:clr>
            <a:srgbClr val="A4A3A4"/>
          </p15:clr>
        </p15:guide>
        <p15:guide id="12" pos="5664" userDrawn="1">
          <p15:clr>
            <a:srgbClr val="A4A3A4"/>
          </p15:clr>
        </p15:guide>
        <p15:guide id="13" pos="1920" userDrawn="1">
          <p15:clr>
            <a:srgbClr val="A4A3A4"/>
          </p15:clr>
        </p15:guide>
        <p15:guide id="15" orient="horz" pos="2976" userDrawn="1">
          <p15:clr>
            <a:srgbClr val="A4A3A4"/>
          </p15:clr>
        </p15:guide>
        <p15:guide id="17" orient="horz" pos="1152" userDrawn="1">
          <p15:clr>
            <a:srgbClr val="A4A3A4"/>
          </p15:clr>
        </p15:guide>
        <p15:guide id="18" pos="3024" userDrawn="1">
          <p15:clr>
            <a:srgbClr val="A4A3A4"/>
          </p15:clr>
        </p15:guide>
        <p15:guide id="19" orient="horz" pos="2400" userDrawn="1">
          <p15:clr>
            <a:srgbClr val="A4A3A4"/>
          </p15:clr>
        </p15:guide>
        <p15:guide id="20" orient="horz" pos="2832" userDrawn="1">
          <p15:clr>
            <a:srgbClr val="A4A3A4"/>
          </p15:clr>
        </p15:guide>
        <p15:guide id="21" orient="horz" pos="3456" userDrawn="1">
          <p15:clr>
            <a:srgbClr val="A4A3A4"/>
          </p15:clr>
        </p15:guide>
        <p15:guide id="22" orient="horz" pos="3552" userDrawn="1">
          <p15:clr>
            <a:srgbClr val="A4A3A4"/>
          </p15:clr>
        </p15:guide>
        <p15:guide id="23" pos="624" userDrawn="1">
          <p15:clr>
            <a:srgbClr val="A4A3A4"/>
          </p15:clr>
        </p15:guide>
        <p15:guide id="24" pos="5760" userDrawn="1">
          <p15:clr>
            <a:srgbClr val="A4A3A4"/>
          </p15:clr>
        </p15:guide>
        <p15:guide id="25" pos="6624" userDrawn="1">
          <p15:clr>
            <a:srgbClr val="A4A3A4"/>
          </p15:clr>
        </p15:guide>
        <p15:guide id="26" orient="horz" pos="3408" userDrawn="1">
          <p15:clr>
            <a:srgbClr val="A4A3A4"/>
          </p15:clr>
        </p15:guide>
        <p15:guide id="27" orient="horz" pos="3264" userDrawn="1">
          <p15:clr>
            <a:srgbClr val="A4A3A4"/>
          </p15:clr>
        </p15:guide>
        <p15:guide id="28" orient="horz" pos="2544" userDrawn="1">
          <p15:clr>
            <a:srgbClr val="A4A3A4"/>
          </p15:clr>
        </p15:guide>
        <p15:guide id="29" pos="3168" userDrawn="1">
          <p15:clr>
            <a:srgbClr val="A4A3A4"/>
          </p15:clr>
        </p15:guide>
        <p15:guide id="30" orient="horz" pos="2064" userDrawn="1">
          <p15:clr>
            <a:srgbClr val="A4A3A4"/>
          </p15:clr>
        </p15:guide>
        <p15:guide id="31" orient="horz" pos="3312" userDrawn="1">
          <p15:clr>
            <a:srgbClr val="A4A3A4"/>
          </p15:clr>
        </p15:guide>
        <p15:guide id="32" orient="horz" pos="3744" userDrawn="1">
          <p15:clr>
            <a:srgbClr val="A4A3A4"/>
          </p15:clr>
        </p15:guide>
        <p15:guide id="33" orient="horz" pos="3648" userDrawn="1">
          <p15:clr>
            <a:srgbClr val="A4A3A4"/>
          </p15:clr>
        </p15:guide>
        <p15:guide id="34" orient="horz" pos="3840" userDrawn="1">
          <p15:clr>
            <a:srgbClr val="A4A3A4"/>
          </p15:clr>
        </p15:guide>
        <p15:guide id="35" orient="horz" pos="32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jing@trio.ai" initials="x" lastIdx="10" clrIdx="0">
    <p:extLst>
      <p:ext uri="{19B8F6BF-5375-455C-9EA6-DF929625EA0E}">
        <p15:presenceInfo xmlns:p15="http://schemas.microsoft.com/office/powerpoint/2012/main" userId="57bcb22a05634750" providerId="Windows Live"/>
      </p:ext>
    </p:extLst>
  </p:cmAuthor>
  <p:cmAuthor id="2" name="ShuneLin" initials="S" lastIdx="1" clrIdx="1">
    <p:extLst>
      <p:ext uri="{19B8F6BF-5375-455C-9EA6-DF929625EA0E}">
        <p15:presenceInfo xmlns:p15="http://schemas.microsoft.com/office/powerpoint/2012/main" userId="ShuneLin" providerId="None"/>
      </p:ext>
    </p:extLst>
  </p:cmAuthor>
  <p:cmAuthor id="3" name="航宇 林" initials="航宇" lastIdx="1" clrIdx="2">
    <p:extLst>
      <p:ext uri="{19B8F6BF-5375-455C-9EA6-DF929625EA0E}">
        <p15:presenceInfo xmlns:p15="http://schemas.microsoft.com/office/powerpoint/2012/main" userId="0c0b759d4c96ff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000000"/>
    <a:srgbClr val="1F1F1F"/>
    <a:srgbClr val="2D2D2D"/>
    <a:srgbClr val="131313"/>
    <a:srgbClr val="F0F0F0"/>
    <a:srgbClr val="030303"/>
    <a:srgbClr val="00050C"/>
    <a:srgbClr val="76FEFE"/>
    <a:srgbClr val="53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主题样式 2 - 个性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个性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个性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个性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1" autoAdjust="0"/>
    <p:restoredTop sz="81008" autoAdjust="0"/>
  </p:normalViewPr>
  <p:slideViewPr>
    <p:cSldViewPr>
      <p:cViewPr varScale="1">
        <p:scale>
          <a:sx n="92" d="100"/>
          <a:sy n="92" d="100"/>
        </p:scale>
        <p:origin x="1458" y="96"/>
      </p:cViewPr>
      <p:guideLst>
        <p:guide pos="7152"/>
        <p:guide orient="horz" pos="1776"/>
        <p:guide pos="240"/>
        <p:guide pos="6672"/>
        <p:guide orient="horz" pos="240"/>
        <p:guide pos="5664"/>
        <p:guide pos="1920"/>
        <p:guide orient="horz" pos="2976"/>
        <p:guide orient="horz" pos="1152"/>
        <p:guide pos="3024"/>
        <p:guide orient="horz" pos="2400"/>
        <p:guide orient="horz" pos="2832"/>
        <p:guide orient="horz" pos="3456"/>
        <p:guide orient="horz" pos="3552"/>
        <p:guide pos="624"/>
        <p:guide pos="5760"/>
        <p:guide pos="6624"/>
        <p:guide orient="horz" pos="3408"/>
        <p:guide orient="horz" pos="3264"/>
        <p:guide orient="horz" pos="2544"/>
        <p:guide pos="3168"/>
        <p:guide orient="horz" pos="2064"/>
        <p:guide orient="horz" pos="3312"/>
        <p:guide orient="horz" pos="3744"/>
        <p:guide orient="horz" pos="3648"/>
        <p:guide orient="horz" pos="3840"/>
        <p:guide orient="horz" pos="3216"/>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106" d="100"/>
          <a:sy n="106" d="100"/>
        </p:scale>
        <p:origin x="139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1A3EA937-FE90-4621-A304-D9B026A01531}" type="datetimeFigureOut">
              <a:rPr lang="zh-CN" altLang="en-US" smtClean="0"/>
              <a:t>2019/1/29</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D0265A8F-E726-4F6A-B221-3968780E345E}" type="slidenum">
              <a:rPr lang="zh-CN" altLang="en-US" smtClean="0"/>
              <a:t>‹#›</a:t>
            </a:fld>
            <a:endParaRPr lang="zh-CN" altLang="en-US"/>
          </a:p>
        </p:txBody>
      </p:sp>
    </p:spTree>
    <p:extLst>
      <p:ext uri="{BB962C8B-B14F-4D97-AF65-F5344CB8AC3E}">
        <p14:creationId xmlns:p14="http://schemas.microsoft.com/office/powerpoint/2010/main" val="3372304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24EEBFC-54E6-D34B-AB2B-87BD0A569133}" type="datetimeFigureOut">
              <a:rPr kumimoji="1" lang="zh-CN" altLang="en-US" smtClean="0"/>
              <a:t>2019/1/29</a:t>
            </a:fld>
            <a:endParaRPr kumimoji="1"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3A66D5E-536A-8542-BEE5-33856EBF4356}" type="slidenum">
              <a:rPr kumimoji="1" lang="zh-CN" altLang="en-US" smtClean="0"/>
              <a:t>‹#›</a:t>
            </a:fld>
            <a:endParaRPr kumimoji="1" lang="zh-CN" altLang="en-US"/>
          </a:p>
        </p:txBody>
      </p:sp>
    </p:spTree>
    <p:extLst>
      <p:ext uri="{BB962C8B-B14F-4D97-AF65-F5344CB8AC3E}">
        <p14:creationId xmlns:p14="http://schemas.microsoft.com/office/powerpoint/2010/main" val="866567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CPU"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66D5E-536A-8542-BEE5-33856EBF4356}"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398572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Mesi</a:t>
            </a:r>
            <a:r>
              <a:rPr lang="en-US" altLang="zh-CN" dirty="0"/>
              <a:t> </a:t>
            </a:r>
            <a:r>
              <a:rPr lang="zh-CN" altLang="en-US" dirty="0"/>
              <a:t>中 消息传递是有延迟的，某些状态需要特殊的处理，比如</a:t>
            </a:r>
            <a:r>
              <a:rPr lang="en-US" altLang="zh-CN" dirty="0"/>
              <a:t>invalid</a:t>
            </a:r>
            <a:r>
              <a:rPr lang="zh-CN" altLang="en-US" dirty="0"/>
              <a:t>状态，可能会阻塞</a:t>
            </a:r>
            <a:r>
              <a:rPr lang="en-US" altLang="zh-CN" dirty="0" err="1"/>
              <a:t>cpu</a:t>
            </a:r>
            <a:r>
              <a:rPr lang="zh-CN" altLang="en-US" dirty="0"/>
              <a:t>导致稳定性和性能问题</a:t>
            </a:r>
            <a:endParaRPr lang="en-US" altLang="zh-CN" dirty="0"/>
          </a:p>
          <a:p>
            <a:r>
              <a:rPr lang="en-US" altLang="zh-CN" dirty="0"/>
              <a:t>Invalid</a:t>
            </a:r>
            <a:r>
              <a:rPr lang="zh-CN" altLang="en-US" dirty="0"/>
              <a:t>状态会发送失效消息给给所有拥有该变量的持有者并且需要等待失效确认</a:t>
            </a:r>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11</a:t>
            </a:fld>
            <a:endParaRPr kumimoji="1" lang="zh-CN" altLang="en-US"/>
          </a:p>
        </p:txBody>
      </p:sp>
    </p:spTree>
    <p:extLst>
      <p:ext uri="{BB962C8B-B14F-4D97-AF65-F5344CB8AC3E}">
        <p14:creationId xmlns:p14="http://schemas.microsoft.com/office/powerpoint/2010/main" val="1882663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硬件中各个模块之间的关系  </a:t>
            </a:r>
            <a:r>
              <a:rPr lang="en-US" altLang="zh-CN" dirty="0"/>
              <a:t>java</a:t>
            </a:r>
            <a:r>
              <a:rPr lang="zh-CN" altLang="en-US" dirty="0"/>
              <a:t>内存模型的关系  </a:t>
            </a:r>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12</a:t>
            </a:fld>
            <a:endParaRPr kumimoji="1" lang="zh-CN" altLang="en-US"/>
          </a:p>
        </p:txBody>
      </p:sp>
    </p:spTree>
    <p:extLst>
      <p:ext uri="{BB962C8B-B14F-4D97-AF65-F5344CB8AC3E}">
        <p14:creationId xmlns:p14="http://schemas.microsoft.com/office/powerpoint/2010/main" val="718439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硬件中各个模块之间的关系  </a:t>
            </a:r>
            <a:r>
              <a:rPr lang="en-US" altLang="zh-CN" dirty="0"/>
              <a:t>java</a:t>
            </a:r>
            <a:r>
              <a:rPr lang="zh-CN" altLang="en-US" dirty="0"/>
              <a:t>内存模型的关系  </a:t>
            </a:r>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13</a:t>
            </a:fld>
            <a:endParaRPr kumimoji="1" lang="zh-CN" altLang="en-US"/>
          </a:p>
        </p:txBody>
      </p:sp>
    </p:spTree>
    <p:extLst>
      <p:ext uri="{BB962C8B-B14F-4D97-AF65-F5344CB8AC3E}">
        <p14:creationId xmlns:p14="http://schemas.microsoft.com/office/powerpoint/2010/main" val="2670406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14</a:t>
            </a:fld>
            <a:endParaRPr kumimoji="1" lang="zh-CN" altLang="en-US"/>
          </a:p>
        </p:txBody>
      </p:sp>
    </p:spTree>
    <p:extLst>
      <p:ext uri="{BB962C8B-B14F-4D97-AF65-F5344CB8AC3E}">
        <p14:creationId xmlns:p14="http://schemas.microsoft.com/office/powerpoint/2010/main" val="3346519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15</a:t>
            </a:fld>
            <a:endParaRPr kumimoji="1" lang="zh-CN" altLang="en-US"/>
          </a:p>
        </p:txBody>
      </p:sp>
    </p:spTree>
    <p:extLst>
      <p:ext uri="{BB962C8B-B14F-4D97-AF65-F5344CB8AC3E}">
        <p14:creationId xmlns:p14="http://schemas.microsoft.com/office/powerpoint/2010/main" val="1942405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内核线程（</a:t>
            </a:r>
            <a:r>
              <a:rPr lang="en-US" altLang="zh-CN" sz="1200" b="0" i="0" kern="1200" dirty="0">
                <a:solidFill>
                  <a:schemeClr val="tx1"/>
                </a:solidFill>
                <a:effectLst/>
                <a:latin typeface="+mn-lt"/>
                <a:ea typeface="+mn-ea"/>
                <a:cs typeface="+mn-cs"/>
              </a:rPr>
              <a:t>Kernel-Level </a:t>
            </a:r>
            <a:r>
              <a:rPr lang="en-US" altLang="zh-CN" sz="1200" b="0" i="0" kern="1200" dirty="0" err="1">
                <a:solidFill>
                  <a:schemeClr val="tx1"/>
                </a:solidFill>
                <a:effectLst/>
                <a:latin typeface="+mn-lt"/>
                <a:ea typeface="+mn-ea"/>
                <a:cs typeface="+mn-cs"/>
              </a:rPr>
              <a:t>Thread,KLT</a:t>
            </a:r>
            <a:r>
              <a:rPr lang="zh-CN" altLang="en-US" sz="1200" b="0" i="0" kern="1200" dirty="0">
                <a:solidFill>
                  <a:schemeClr val="tx1"/>
                </a:solidFill>
                <a:effectLst/>
                <a:latin typeface="+mn-lt"/>
                <a:ea typeface="+mn-ea"/>
                <a:cs typeface="+mn-cs"/>
              </a:rPr>
              <a:t>）：是直接由操作系统内核支持的线程，这种线程由内核来完成线程切换，内核通过操纵调度器对线程进行调度，并将线程的任务映射到各个处理器上。每个内核线程可以看做为内核的一个分身，这样操作系统就有能力同时处理多件事情，支持多线程的内核叫 多线程内核。 程序一般不会直接去使用内核线程，而是使用内核线程的一个高级接口：轻量级进程（</a:t>
            </a:r>
            <a:r>
              <a:rPr lang="en-US" altLang="zh-CN" sz="1200" b="0" i="0" kern="1200" dirty="0">
                <a:solidFill>
                  <a:schemeClr val="tx1"/>
                </a:solidFill>
                <a:effectLst/>
                <a:latin typeface="+mn-lt"/>
                <a:ea typeface="+mn-ea"/>
                <a:cs typeface="+mn-cs"/>
              </a:rPr>
              <a:t>Light Weight Process</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LWP</a:t>
            </a:r>
            <a:r>
              <a:rPr lang="zh-CN" altLang="en-US" sz="1200" b="0" i="0" kern="1200" dirty="0">
                <a:solidFill>
                  <a:schemeClr val="tx1"/>
                </a:solidFill>
                <a:effectLst/>
                <a:latin typeface="+mn-lt"/>
                <a:ea typeface="+mn-ea"/>
                <a:cs typeface="+mn-cs"/>
              </a:rPr>
              <a:t>），这就是我们通常意义上所讲的线程，每一个轻量级进程都由一个内核线程支持，所以只有先支持内核线程，才能有轻量级进程。  轻量级进程有它的局限性：由于是基于内核线程实现的，所以各种操作都要进行系统调用，并且系统调用的代价相对较高，需要在用户态（</a:t>
            </a:r>
            <a:r>
              <a:rPr lang="en-US" altLang="zh-CN" sz="1200" b="0" i="0" kern="1200" dirty="0">
                <a:solidFill>
                  <a:schemeClr val="tx1"/>
                </a:solidFill>
                <a:effectLst/>
                <a:latin typeface="+mn-lt"/>
                <a:ea typeface="+mn-ea"/>
                <a:cs typeface="+mn-cs"/>
              </a:rPr>
              <a:t>User Mode </a:t>
            </a:r>
            <a:r>
              <a:rPr lang="zh-CN" altLang="en-US" sz="1200" b="0" i="0" kern="1200" dirty="0">
                <a:solidFill>
                  <a:schemeClr val="tx1"/>
                </a:solidFill>
                <a:effectLst/>
                <a:latin typeface="+mn-lt"/>
                <a:ea typeface="+mn-ea"/>
                <a:cs typeface="+mn-cs"/>
              </a:rPr>
              <a:t>）和内核态（</a:t>
            </a:r>
            <a:r>
              <a:rPr lang="en-US" altLang="zh-CN" sz="1200" b="0" i="0" kern="1200" dirty="0">
                <a:solidFill>
                  <a:schemeClr val="tx1"/>
                </a:solidFill>
                <a:effectLst/>
                <a:latin typeface="+mn-lt"/>
                <a:ea typeface="+mn-ea"/>
                <a:cs typeface="+mn-cs"/>
              </a:rPr>
              <a:t>Kernel Mode</a:t>
            </a:r>
            <a:r>
              <a:rPr lang="zh-CN" altLang="en-US" sz="1200" b="0" i="0" kern="1200" dirty="0">
                <a:solidFill>
                  <a:schemeClr val="tx1"/>
                </a:solidFill>
                <a:effectLst/>
                <a:latin typeface="+mn-lt"/>
                <a:ea typeface="+mn-ea"/>
                <a:cs typeface="+mn-cs"/>
              </a:rPr>
              <a:t>）来回切换，每个轻量级进程都需要有一个内核线程的支持，因此都需要消耗一定的内核资源，所以一个系统支持的轻量级进程是有限的。</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使用用户线程加轻量级进程混合实现  这种混合实现方式下，用户线程还在建立在用户空间中，因此用户线程的创建，切换等操作依然低耗，也支持大规模的用户线程并发。轻量级进程就作为用户线程和内核线程之间的桥梁，这样可以使用内核提供的线程调度和处理器映射，并且用户线程的调用要通过轻量级进程来完成，大大降低了整个进程被完全阻塞的风险。</a:t>
            </a:r>
            <a:r>
              <a:rPr lang="en-US" altLang="zh-CN" sz="1200" b="0" i="0" kern="1200" dirty="0" err="1">
                <a:solidFill>
                  <a:schemeClr val="tx1"/>
                </a:solidFill>
                <a:effectLst/>
                <a:latin typeface="+mn-lt"/>
                <a:ea typeface="+mn-ea"/>
                <a:cs typeface="+mn-cs"/>
              </a:rPr>
              <a:t>N:M</a:t>
            </a:r>
            <a:r>
              <a:rPr lang="zh-CN" altLang="en-US" sz="1200" b="0" i="0" kern="1200" dirty="0">
                <a:solidFill>
                  <a:schemeClr val="tx1"/>
                </a:solidFill>
                <a:effectLst/>
                <a:latin typeface="+mn-lt"/>
                <a:ea typeface="+mn-ea"/>
                <a:cs typeface="+mn-cs"/>
              </a:rPr>
              <a:t>的多对多的模型。</a:t>
            </a: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16</a:t>
            </a:fld>
            <a:endParaRPr kumimoji="1" lang="zh-CN" altLang="en-US"/>
          </a:p>
        </p:txBody>
      </p:sp>
    </p:spTree>
    <p:extLst>
      <p:ext uri="{BB962C8B-B14F-4D97-AF65-F5344CB8AC3E}">
        <p14:creationId xmlns:p14="http://schemas.microsoft.com/office/powerpoint/2010/main" val="3441586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17</a:t>
            </a:fld>
            <a:endParaRPr kumimoji="1" lang="zh-CN" altLang="en-US"/>
          </a:p>
        </p:txBody>
      </p:sp>
    </p:spTree>
    <p:extLst>
      <p:ext uri="{BB962C8B-B14F-4D97-AF65-F5344CB8AC3E}">
        <p14:creationId xmlns:p14="http://schemas.microsoft.com/office/powerpoint/2010/main" val="4076735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18</a:t>
            </a:fld>
            <a:endParaRPr kumimoji="1" lang="zh-CN" altLang="en-US"/>
          </a:p>
        </p:txBody>
      </p:sp>
    </p:spTree>
    <p:extLst>
      <p:ext uri="{BB962C8B-B14F-4D97-AF65-F5344CB8AC3E}">
        <p14:creationId xmlns:p14="http://schemas.microsoft.com/office/powerpoint/2010/main" val="2738096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19</a:t>
            </a:fld>
            <a:endParaRPr kumimoji="1" lang="zh-CN" altLang="en-US"/>
          </a:p>
        </p:txBody>
      </p:sp>
    </p:spTree>
    <p:extLst>
      <p:ext uri="{BB962C8B-B14F-4D97-AF65-F5344CB8AC3E}">
        <p14:creationId xmlns:p14="http://schemas.microsoft.com/office/powerpoint/2010/main" val="2339670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20</a:t>
            </a:fld>
            <a:endParaRPr kumimoji="1" lang="zh-CN" altLang="en-US"/>
          </a:p>
        </p:txBody>
      </p:sp>
    </p:spTree>
    <p:extLst>
      <p:ext uri="{BB962C8B-B14F-4D97-AF65-F5344CB8AC3E}">
        <p14:creationId xmlns:p14="http://schemas.microsoft.com/office/powerpoint/2010/main" val="1522532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66D5E-536A-8542-BEE5-33856EBF4356}"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1395006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从反编译的结果来看，方法的同步并没有通过指令</a:t>
            </a:r>
            <a:r>
              <a:rPr lang="en-US" altLang="zh-CN" sz="1200" b="0" i="0" kern="1200" dirty="0" err="1">
                <a:solidFill>
                  <a:schemeClr val="tx1"/>
                </a:solidFill>
                <a:effectLst/>
                <a:latin typeface="+mn-lt"/>
                <a:ea typeface="+mn-ea"/>
                <a:cs typeface="+mn-cs"/>
              </a:rPr>
              <a:t>monitorenter</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monitorexit</a:t>
            </a:r>
            <a:r>
              <a:rPr lang="zh-CN" altLang="en-US" sz="1200" b="0" i="0" kern="1200" dirty="0">
                <a:solidFill>
                  <a:schemeClr val="tx1"/>
                </a:solidFill>
                <a:effectLst/>
                <a:latin typeface="+mn-lt"/>
                <a:ea typeface="+mn-ea"/>
                <a:cs typeface="+mn-cs"/>
              </a:rPr>
              <a:t>来完成（理论上其实也可以通过这两条指令来实现），不过相对于普通方法，其常量池中多了</a:t>
            </a:r>
            <a:r>
              <a:rPr lang="en-US" altLang="zh-CN" sz="1200" b="0" i="0" kern="1200" dirty="0" err="1">
                <a:solidFill>
                  <a:schemeClr val="tx1"/>
                </a:solidFill>
                <a:effectLst/>
                <a:latin typeface="+mn-lt"/>
                <a:ea typeface="+mn-ea"/>
                <a:cs typeface="+mn-cs"/>
              </a:rPr>
              <a:t>ACC_SYNCHRONIZED</a:t>
            </a:r>
            <a:r>
              <a:rPr lang="zh-CN" altLang="en-US" sz="1200" b="0" i="0" kern="1200" dirty="0">
                <a:solidFill>
                  <a:schemeClr val="tx1"/>
                </a:solidFill>
                <a:effectLst/>
                <a:latin typeface="+mn-lt"/>
                <a:ea typeface="+mn-ea"/>
                <a:cs typeface="+mn-cs"/>
              </a:rPr>
              <a:t>标示符。</a:t>
            </a:r>
            <a:r>
              <a:rPr lang="en-US" altLang="zh-CN" sz="1200" b="0" i="0" kern="1200" dirty="0" err="1">
                <a:solidFill>
                  <a:schemeClr val="tx1"/>
                </a:solidFill>
                <a:effectLst/>
                <a:latin typeface="+mn-lt"/>
                <a:ea typeface="+mn-ea"/>
                <a:cs typeface="+mn-cs"/>
              </a:rPr>
              <a:t>JVM</a:t>
            </a:r>
            <a:r>
              <a:rPr lang="zh-CN" altLang="en-US" sz="1200" b="0" i="0" kern="1200" dirty="0">
                <a:solidFill>
                  <a:schemeClr val="tx1"/>
                </a:solidFill>
                <a:effectLst/>
                <a:latin typeface="+mn-lt"/>
                <a:ea typeface="+mn-ea"/>
                <a:cs typeface="+mn-cs"/>
              </a:rPr>
              <a:t>就是根据该标示符来实现方法的同步的：当方法调用时，调用指令将会检查方法的 </a:t>
            </a:r>
            <a:r>
              <a:rPr lang="en-US" altLang="zh-CN" sz="1200" b="0" i="0" kern="1200" dirty="0" err="1">
                <a:solidFill>
                  <a:schemeClr val="tx1"/>
                </a:solidFill>
                <a:effectLst/>
                <a:latin typeface="+mn-lt"/>
                <a:ea typeface="+mn-ea"/>
                <a:cs typeface="+mn-cs"/>
              </a:rPr>
              <a:t>ACC_SYNCHRONIZED</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访问标志是否被设置，如果设置了，执行线程将先获取</a:t>
            </a:r>
            <a:r>
              <a:rPr lang="en-US" altLang="zh-CN" sz="1200" b="0" i="0" kern="1200" dirty="0">
                <a:solidFill>
                  <a:schemeClr val="tx1"/>
                </a:solidFill>
                <a:effectLst/>
                <a:latin typeface="+mn-lt"/>
                <a:ea typeface="+mn-ea"/>
                <a:cs typeface="+mn-cs"/>
              </a:rPr>
              <a:t>monitor</a:t>
            </a:r>
            <a:r>
              <a:rPr lang="zh-CN" altLang="en-US" sz="1200" b="0" i="0" kern="1200" dirty="0">
                <a:solidFill>
                  <a:schemeClr val="tx1"/>
                </a:solidFill>
                <a:effectLst/>
                <a:latin typeface="+mn-lt"/>
                <a:ea typeface="+mn-ea"/>
                <a:cs typeface="+mn-cs"/>
              </a:rPr>
              <a:t>，获取成功之后才能执行方法体，方法执行完后再释放</a:t>
            </a:r>
            <a:r>
              <a:rPr lang="en-US" altLang="zh-CN" sz="1200" b="0" i="0" kern="1200" dirty="0">
                <a:solidFill>
                  <a:schemeClr val="tx1"/>
                </a:solidFill>
                <a:effectLst/>
                <a:latin typeface="+mn-lt"/>
                <a:ea typeface="+mn-ea"/>
                <a:cs typeface="+mn-cs"/>
              </a:rPr>
              <a:t>monitor</a:t>
            </a:r>
            <a:r>
              <a:rPr lang="zh-CN" altLang="en-US" sz="1200" b="0" i="0" kern="1200" dirty="0">
                <a:solidFill>
                  <a:schemeClr val="tx1"/>
                </a:solidFill>
                <a:effectLst/>
                <a:latin typeface="+mn-lt"/>
                <a:ea typeface="+mn-ea"/>
                <a:cs typeface="+mn-cs"/>
              </a:rPr>
              <a:t>。在方法执行期间，其他任何线程都无法再获得同一个</a:t>
            </a:r>
            <a:r>
              <a:rPr lang="en-US" altLang="zh-CN" sz="1200" b="0" i="0" kern="1200" dirty="0">
                <a:solidFill>
                  <a:schemeClr val="tx1"/>
                </a:solidFill>
                <a:effectLst/>
                <a:latin typeface="+mn-lt"/>
                <a:ea typeface="+mn-ea"/>
                <a:cs typeface="+mn-cs"/>
              </a:rPr>
              <a:t>monitor</a:t>
            </a:r>
            <a:r>
              <a:rPr lang="zh-CN" altLang="en-US" sz="1200" b="0" i="0" kern="1200" dirty="0">
                <a:solidFill>
                  <a:schemeClr val="tx1"/>
                </a:solidFill>
                <a:effectLst/>
                <a:latin typeface="+mn-lt"/>
                <a:ea typeface="+mn-ea"/>
                <a:cs typeface="+mn-cs"/>
              </a:rPr>
              <a:t>对象。 其实本质上没有区别，只是方法的同步是一种隐式的方式来实现，无需通过字节码来完成。</a:t>
            </a:r>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21</a:t>
            </a:fld>
            <a:endParaRPr kumimoji="1" lang="zh-CN" altLang="en-US"/>
          </a:p>
        </p:txBody>
      </p:sp>
    </p:spTree>
    <p:extLst>
      <p:ext uri="{BB962C8B-B14F-4D97-AF65-F5344CB8AC3E}">
        <p14:creationId xmlns:p14="http://schemas.microsoft.com/office/powerpoint/2010/main" val="2021512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Helvetica" panose="020B0604020202020204" pitchFamily="34" charset="0"/>
              </a:rPr>
              <a:t>在</a:t>
            </a:r>
            <a:r>
              <a:rPr lang="en-US" altLang="zh-CN" b="0" i="0" dirty="0" err="1">
                <a:solidFill>
                  <a:srgbClr val="000000"/>
                </a:solidFill>
                <a:effectLst/>
                <a:latin typeface="Helvetica" panose="020B0604020202020204" pitchFamily="34" charset="0"/>
              </a:rPr>
              <a:t>HotSpot</a:t>
            </a:r>
            <a:r>
              <a:rPr lang="zh-CN" altLang="en-US" b="0" i="0" dirty="0">
                <a:solidFill>
                  <a:srgbClr val="000000"/>
                </a:solidFill>
                <a:effectLst/>
                <a:latin typeface="Helvetica" panose="020B0604020202020204" pitchFamily="34" charset="0"/>
              </a:rPr>
              <a:t>中，对象的存储布局分为</a:t>
            </a:r>
            <a:r>
              <a:rPr lang="en-US" altLang="zh-CN" b="0" i="0" dirty="0">
                <a:solidFill>
                  <a:srgbClr val="000000"/>
                </a:solidFill>
                <a:effectLst/>
                <a:latin typeface="Helvetica" panose="020B0604020202020204" pitchFamily="34" charset="0"/>
              </a:rPr>
              <a:t>3</a:t>
            </a:r>
            <a:r>
              <a:rPr lang="zh-CN" altLang="en-US" b="0" i="0" dirty="0">
                <a:solidFill>
                  <a:srgbClr val="000000"/>
                </a:solidFill>
                <a:effectLst/>
                <a:latin typeface="Helvetica" panose="020B0604020202020204" pitchFamily="34" charset="0"/>
              </a:rPr>
              <a:t>块： </a:t>
            </a:r>
            <a:endParaRPr lang="en-US" altLang="zh-CN" b="0" i="0" dirty="0">
              <a:solidFill>
                <a:srgbClr val="000000"/>
              </a:solidFill>
              <a:effectLst/>
              <a:latin typeface="Helvetica" panose="020B0604020202020204" pitchFamily="34" charset="0"/>
            </a:endParaRPr>
          </a:p>
          <a:p>
            <a:r>
              <a:rPr lang="en-US" altLang="zh-CN" b="0" i="0" dirty="0">
                <a:solidFill>
                  <a:srgbClr val="000000"/>
                </a:solidFill>
                <a:effectLst/>
                <a:latin typeface="Helvetica" panose="020B0604020202020204" pitchFamily="34" charset="0"/>
              </a:rPr>
              <a:t>	</a:t>
            </a:r>
          </a:p>
          <a:p>
            <a:r>
              <a:rPr lang="en-US" altLang="zh-CN" b="0" i="0" dirty="0">
                <a:solidFill>
                  <a:srgbClr val="000000"/>
                </a:solidFill>
                <a:effectLst/>
                <a:latin typeface="Helvetica" panose="020B0604020202020204" pitchFamily="34" charset="0"/>
              </a:rPr>
              <a:t>1.</a:t>
            </a:r>
            <a:r>
              <a:rPr lang="zh-CN" altLang="en-US" b="0" i="0" dirty="0">
                <a:solidFill>
                  <a:srgbClr val="000000"/>
                </a:solidFill>
                <a:effectLst/>
                <a:latin typeface="Helvetica" panose="020B0604020202020204" pitchFamily="34" charset="0"/>
              </a:rPr>
              <a:t>对象头（</a:t>
            </a:r>
            <a:r>
              <a:rPr lang="en-US" altLang="zh-CN" b="0" i="0" dirty="0">
                <a:solidFill>
                  <a:srgbClr val="000000"/>
                </a:solidFill>
                <a:effectLst/>
                <a:latin typeface="Helvetica" panose="020B0604020202020204" pitchFamily="34" charset="0"/>
              </a:rPr>
              <a:t>Header</a:t>
            </a:r>
            <a:r>
              <a:rPr lang="zh-CN" altLang="en-US" b="0" i="0" dirty="0">
                <a:solidFill>
                  <a:srgbClr val="000000"/>
                </a:solidFill>
                <a:effectLst/>
                <a:latin typeface="Helvetica" panose="020B0604020202020204" pitchFamily="34" charset="0"/>
              </a:rPr>
              <a:t>）：</a:t>
            </a:r>
            <a:endParaRPr lang="en-US" altLang="zh-CN" b="0" i="0" dirty="0">
              <a:solidFill>
                <a:srgbClr val="000000"/>
              </a:solidFill>
              <a:effectLst/>
              <a:latin typeface="Helvetica" panose="020B0604020202020204" pitchFamily="34" charset="0"/>
            </a:endParaRPr>
          </a:p>
          <a:p>
            <a:r>
              <a:rPr lang="zh-CN" altLang="en-US" dirty="0">
                <a:solidFill>
                  <a:srgbClr val="000000"/>
                </a:solidFill>
                <a:latin typeface="Helvetica" panose="020B0604020202020204" pitchFamily="34" charset="0"/>
              </a:rPr>
              <a:t>（</a:t>
            </a:r>
            <a:r>
              <a:rPr lang="en-US" altLang="zh-CN" dirty="0">
                <a:solidFill>
                  <a:srgbClr val="000000"/>
                </a:solidFill>
                <a:latin typeface="Helvetica" panose="020B0604020202020204" pitchFamily="34" charset="0"/>
              </a:rPr>
              <a:t>1</a:t>
            </a:r>
            <a:r>
              <a:rPr lang="zh-CN" altLang="en-US" dirty="0">
                <a:solidFill>
                  <a:srgbClr val="000000"/>
                </a:solidFill>
                <a:latin typeface="Helvetica" panose="020B0604020202020204" pitchFamily="34" charset="0"/>
              </a:rPr>
              <a:t>）第一部分：</a:t>
            </a:r>
            <a:r>
              <a:rPr lang="en-US" altLang="zh-CN" dirty="0">
                <a:solidFill>
                  <a:srgbClr val="000000"/>
                </a:solidFill>
                <a:latin typeface="Helvetica" panose="020B0604020202020204" pitchFamily="34" charset="0"/>
              </a:rPr>
              <a:t>Mark Word</a:t>
            </a:r>
            <a:r>
              <a:rPr lang="zh-CN" altLang="en-US" dirty="0">
                <a:solidFill>
                  <a:srgbClr val="000000"/>
                </a:solidFill>
                <a:latin typeface="Helvetica" panose="020B0604020202020204" pitchFamily="34" charset="0"/>
              </a:rPr>
              <a:t>，存放了</a:t>
            </a:r>
            <a:r>
              <a:rPr lang="zh-CN" altLang="en-US" dirty="0"/>
              <a:t>如哈希码（</a:t>
            </a:r>
            <a:r>
              <a:rPr lang="en-US" altLang="zh-CN" dirty="0" err="1"/>
              <a:t>HashCode</a:t>
            </a:r>
            <a:r>
              <a:rPr lang="zh-CN" altLang="en-US" dirty="0"/>
              <a:t>） 、 </a:t>
            </a:r>
            <a:r>
              <a:rPr lang="en-US" altLang="zh-CN" dirty="0"/>
              <a:t>GC</a:t>
            </a:r>
            <a:r>
              <a:rPr lang="zh-CN" altLang="en-US" dirty="0"/>
              <a:t>分代年龄、 锁状态标志、 线程持有的锁、 偏向线程</a:t>
            </a:r>
            <a:r>
              <a:rPr lang="en-US" altLang="zh-CN" dirty="0"/>
              <a:t>ID</a:t>
            </a:r>
            <a:r>
              <a:rPr lang="zh-CN" altLang="en-US" dirty="0"/>
              <a:t>、 偏向时间戳等，这部分数据的长度在</a:t>
            </a:r>
            <a:r>
              <a:rPr lang="en-US" altLang="zh-CN" dirty="0"/>
              <a:t>32</a:t>
            </a:r>
            <a:r>
              <a:rPr lang="zh-CN" altLang="en-US" dirty="0"/>
              <a:t>位和</a:t>
            </a:r>
            <a:r>
              <a:rPr lang="en-US" altLang="zh-CN" dirty="0"/>
              <a:t>64</a:t>
            </a:r>
            <a:r>
              <a:rPr lang="zh-CN" altLang="en-US" dirty="0"/>
              <a:t>位的虚拟机（未开启压缩指针） 中分别为</a:t>
            </a:r>
            <a:r>
              <a:rPr lang="en-US" altLang="zh-CN" dirty="0" err="1"/>
              <a:t>32bit</a:t>
            </a:r>
            <a:r>
              <a:rPr lang="zh-CN" altLang="en-US" dirty="0"/>
              <a:t>和</a:t>
            </a:r>
            <a:r>
              <a:rPr lang="en-US" altLang="zh-CN" dirty="0" err="1"/>
              <a:t>64bit</a:t>
            </a:r>
            <a:r>
              <a:rPr lang="zh-CN" altLang="en-US" dirty="0"/>
              <a:t>。</a:t>
            </a:r>
            <a:endParaRPr lang="en-US" altLang="zh-CN" dirty="0"/>
          </a:p>
          <a:p>
            <a:r>
              <a:rPr lang="zh-CN" altLang="en-US" b="0" i="0" dirty="0">
                <a:solidFill>
                  <a:srgbClr val="000000"/>
                </a:solidFill>
                <a:effectLst/>
                <a:latin typeface="Helvetica" panose="020B0604020202020204" pitchFamily="34" charset="0"/>
              </a:rPr>
              <a:t>（</a:t>
            </a:r>
            <a:r>
              <a:rPr lang="en-US" altLang="zh-CN" b="0" i="0" dirty="0">
                <a:solidFill>
                  <a:srgbClr val="000000"/>
                </a:solidFill>
                <a:effectLst/>
                <a:latin typeface="Helvetica" panose="020B0604020202020204" pitchFamily="34" charset="0"/>
              </a:rPr>
              <a:t>2</a:t>
            </a:r>
            <a:r>
              <a:rPr lang="zh-CN" altLang="en-US" b="0" i="0" dirty="0">
                <a:solidFill>
                  <a:srgbClr val="000000"/>
                </a:solidFill>
                <a:effectLst/>
                <a:latin typeface="Helvetica" panose="020B0604020202020204" pitchFamily="34" charset="0"/>
              </a:rPr>
              <a:t>）</a:t>
            </a:r>
            <a:r>
              <a:rPr lang="zh-CN" altLang="en-US" dirty="0"/>
              <a:t>第二部分：类型指针，指向类元数据的指针，通过这个指针来确定对象是什么类的实例。</a:t>
            </a:r>
            <a:endParaRPr lang="en-US" altLang="zh-CN" b="0" i="0" dirty="0">
              <a:solidFill>
                <a:srgbClr val="000000"/>
              </a:solidFill>
              <a:effectLst/>
              <a:latin typeface="Helvetica" panose="020B0604020202020204" pitchFamily="34" charset="0"/>
            </a:endParaRPr>
          </a:p>
          <a:p>
            <a:r>
              <a:rPr lang="en-US" altLang="zh-CN" dirty="0">
                <a:solidFill>
                  <a:srgbClr val="000000"/>
                </a:solidFill>
                <a:latin typeface="Helvetica" panose="020B0604020202020204" pitchFamily="34" charset="0"/>
              </a:rPr>
              <a:t>	</a:t>
            </a:r>
          </a:p>
          <a:p>
            <a:r>
              <a:rPr lang="en-US" altLang="zh-CN" dirty="0">
                <a:solidFill>
                  <a:srgbClr val="000000"/>
                </a:solidFill>
                <a:latin typeface="Helvetica" panose="020B0604020202020204" pitchFamily="34" charset="0"/>
              </a:rPr>
              <a:t>2.</a:t>
            </a:r>
            <a:r>
              <a:rPr lang="zh-CN" altLang="en-US" b="0" i="0" dirty="0">
                <a:solidFill>
                  <a:srgbClr val="000000"/>
                </a:solidFill>
                <a:effectLst/>
                <a:latin typeface="Helvetica" panose="020B0604020202020204" pitchFamily="34" charset="0"/>
              </a:rPr>
              <a:t>实例数据（</a:t>
            </a:r>
            <a:r>
              <a:rPr lang="en-US" altLang="zh-CN" b="0" i="0" dirty="0" err="1">
                <a:solidFill>
                  <a:srgbClr val="000000"/>
                </a:solidFill>
                <a:effectLst/>
                <a:latin typeface="Helvetica" panose="020B0604020202020204" pitchFamily="34" charset="0"/>
              </a:rPr>
              <a:t>InstanceData</a:t>
            </a:r>
            <a:r>
              <a:rPr lang="zh-CN" altLang="en-US" b="0" i="0" dirty="0">
                <a:solidFill>
                  <a:srgbClr val="000000"/>
                </a:solidFill>
                <a:effectLst/>
                <a:latin typeface="Helvetica" panose="020B0604020202020204" pitchFamily="34" charset="0"/>
              </a:rPr>
              <a:t>）：</a:t>
            </a:r>
            <a:r>
              <a:rPr lang="zh-CN" altLang="en-US" dirty="0"/>
              <a:t>存储真正有效信息，程序代码中所定义的各种类型的字段内容。</a:t>
            </a:r>
            <a:endParaRPr lang="en-US" altLang="zh-CN" b="0" i="0" dirty="0">
              <a:solidFill>
                <a:srgbClr val="000000"/>
              </a:solidFill>
              <a:effectLst/>
              <a:latin typeface="Helvetica" panose="020B0604020202020204" pitchFamily="34" charset="0"/>
            </a:endParaRPr>
          </a:p>
          <a:p>
            <a:r>
              <a:rPr lang="en-US" altLang="zh-CN" dirty="0">
                <a:solidFill>
                  <a:srgbClr val="000000"/>
                </a:solidFill>
                <a:latin typeface="Helvetica" panose="020B0604020202020204" pitchFamily="34" charset="0"/>
              </a:rPr>
              <a:t>	</a:t>
            </a:r>
          </a:p>
          <a:p>
            <a:r>
              <a:rPr lang="en-US" altLang="zh-CN" dirty="0">
                <a:solidFill>
                  <a:srgbClr val="000000"/>
                </a:solidFill>
                <a:latin typeface="Helvetica" panose="020B0604020202020204" pitchFamily="34" charset="0"/>
              </a:rPr>
              <a:t>3.</a:t>
            </a:r>
            <a:r>
              <a:rPr lang="zh-CN" altLang="en-US" b="0" i="0" dirty="0">
                <a:solidFill>
                  <a:srgbClr val="000000"/>
                </a:solidFill>
                <a:effectLst/>
                <a:latin typeface="Helvetica" panose="020B0604020202020204" pitchFamily="34" charset="0"/>
              </a:rPr>
              <a:t>对齐填充（</a:t>
            </a:r>
            <a:r>
              <a:rPr lang="en-US" altLang="zh-CN" b="0" i="0" dirty="0">
                <a:solidFill>
                  <a:srgbClr val="000000"/>
                </a:solidFill>
                <a:effectLst/>
                <a:latin typeface="Helvetica" panose="020B0604020202020204" pitchFamily="34" charset="0"/>
              </a:rPr>
              <a:t>Padding</a:t>
            </a:r>
            <a:r>
              <a:rPr lang="zh-CN" altLang="en-US" b="0" i="0" dirty="0">
                <a:solidFill>
                  <a:srgbClr val="000000"/>
                </a:solidFill>
                <a:effectLst/>
                <a:latin typeface="Helvetica" panose="020B0604020202020204" pitchFamily="34" charset="0"/>
              </a:rPr>
              <a:t>）：对齐至</a:t>
            </a:r>
            <a:r>
              <a:rPr lang="en-US" altLang="zh-CN" b="0" i="0" dirty="0">
                <a:solidFill>
                  <a:srgbClr val="000000"/>
                </a:solidFill>
                <a:effectLst/>
                <a:latin typeface="Helvetica" panose="020B0604020202020204" pitchFamily="34" charset="0"/>
              </a:rPr>
              <a:t>8</a:t>
            </a:r>
            <a:r>
              <a:rPr lang="zh-CN" altLang="en-US" b="0" i="0" dirty="0">
                <a:solidFill>
                  <a:srgbClr val="000000"/>
                </a:solidFill>
                <a:effectLst/>
                <a:latin typeface="Helvetica" panose="020B0604020202020204" pitchFamily="34" charset="0"/>
              </a:rPr>
              <a:t>的倍数。</a:t>
            </a:r>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22</a:t>
            </a:fld>
            <a:endParaRPr kumimoji="1" lang="zh-CN" altLang="en-US"/>
          </a:p>
        </p:txBody>
      </p:sp>
    </p:spTree>
    <p:extLst>
      <p:ext uri="{BB962C8B-B14F-4D97-AF65-F5344CB8AC3E}">
        <p14:creationId xmlns:p14="http://schemas.microsoft.com/office/powerpoint/2010/main" val="2122096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互斥同步中性能影响很大，因为挂起和恢复线程的操作需要切换到内核态中才能完成，这些操作给系统的并发带来了很大的压力。并且许多应用上，共享数据的锁定状态只会持续很短的一段时间，为了这短时间的切换很不值得，所以当有多个线程同时处理的时候，可以让后面请求锁的线程等一下，不放弃处理时间，看锁是否会马上释放，做到让线程等待，只需要让线程执行一个忙循环，这就是自旋锁。</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在</a:t>
            </a:r>
            <a:r>
              <a:rPr lang="en-US" altLang="zh-CN" sz="1200" b="0" i="0" kern="1200" dirty="0" err="1">
                <a:solidFill>
                  <a:schemeClr val="tx1"/>
                </a:solidFill>
                <a:effectLst/>
                <a:latin typeface="+mn-lt"/>
                <a:ea typeface="+mn-ea"/>
                <a:cs typeface="+mn-cs"/>
              </a:rPr>
              <a:t>JDK6</a:t>
            </a:r>
            <a:r>
              <a:rPr lang="zh-CN" altLang="en-US" sz="1200" b="0" i="0" kern="1200" dirty="0">
                <a:solidFill>
                  <a:schemeClr val="tx1"/>
                </a:solidFill>
                <a:effectLst/>
                <a:latin typeface="+mn-lt"/>
                <a:ea typeface="+mn-ea"/>
                <a:cs typeface="+mn-cs"/>
              </a:rPr>
              <a:t>以后自旋锁默认开启，自旋锁本身避开了线程切换的开销，但是自旋是需要占用</a:t>
            </a:r>
            <a:r>
              <a:rPr lang="en-US" altLang="zh-CN" sz="1200" b="0" i="0" kern="1200" dirty="0" err="1">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时间的，如果锁被占用的时间很短，那自旋锁的效果会非常好，如果占用时间很长，那么线程的自旋就会白白浪费资源，所以自旋必须有一个限度，超过次数限制还没有获得锁就要用传统方式去挂起，默认是</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次，可以通过</a:t>
            </a:r>
            <a:r>
              <a:rPr lang="en-US" altLang="zh-CN" sz="1200" b="0" i="0" kern="1200" dirty="0">
                <a:solidFill>
                  <a:schemeClr val="tx1"/>
                </a:solidFill>
                <a:effectLst/>
                <a:latin typeface="+mn-lt"/>
                <a:ea typeface="+mn-ea"/>
                <a:cs typeface="+mn-cs"/>
              </a:rPr>
              <a:t>-XX</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PreBlockSpin</a:t>
            </a:r>
            <a:r>
              <a:rPr lang="zh-CN" altLang="en-US" sz="1200" b="0" i="0" kern="1200" dirty="0">
                <a:solidFill>
                  <a:schemeClr val="tx1"/>
                </a:solidFill>
                <a:effectLst/>
                <a:latin typeface="+mn-lt"/>
                <a:ea typeface="+mn-ea"/>
                <a:cs typeface="+mn-cs"/>
              </a:rPr>
              <a:t>来更改。</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JDK6</a:t>
            </a:r>
            <a:r>
              <a:rPr lang="zh-CN" altLang="en-US" sz="1200" b="0" i="0" kern="1200" dirty="0">
                <a:solidFill>
                  <a:schemeClr val="tx1"/>
                </a:solidFill>
                <a:effectLst/>
                <a:latin typeface="+mn-lt"/>
                <a:ea typeface="+mn-ea"/>
                <a:cs typeface="+mn-cs"/>
              </a:rPr>
              <a:t>中加入了自适应的自旋锁，自旋时间由上一次同一个锁的自旋时间和锁的拥有者状态来实现的，会根据程序和性能不断完善，如果自旋成功获取过锁，那么就会认为这次也可能会成功，如果很少成功，那么就会省略了自旋过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Jdk5</a:t>
            </a:r>
            <a:r>
              <a:rPr lang="zh-CN" altLang="en-US" sz="1200" b="0" i="0" kern="1200" dirty="0">
                <a:solidFill>
                  <a:schemeClr val="tx1"/>
                </a:solidFill>
                <a:effectLst/>
                <a:latin typeface="+mn-lt"/>
                <a:ea typeface="+mn-ea"/>
                <a:cs typeface="+mn-cs"/>
              </a:rPr>
              <a:t>前后</a:t>
            </a:r>
            <a:r>
              <a:rPr lang="en-US" altLang="zh-CN" sz="1200" b="0" i="0" kern="1200" dirty="0">
                <a:solidFill>
                  <a:schemeClr val="tx1"/>
                </a:solidFill>
                <a:effectLst/>
                <a:latin typeface="+mn-lt"/>
                <a:ea typeface="+mn-ea"/>
                <a:cs typeface="+mn-cs"/>
              </a:rPr>
              <a:t>string</a:t>
            </a:r>
            <a:r>
              <a:rPr lang="zh-CN" altLang="en-US" sz="1200" b="0" i="0" kern="1200" dirty="0">
                <a:solidFill>
                  <a:schemeClr val="tx1"/>
                </a:solidFill>
                <a:effectLst/>
                <a:latin typeface="+mn-lt"/>
                <a:ea typeface="+mn-ea"/>
                <a:cs typeface="+mn-cs"/>
              </a:rPr>
              <a:t>的拼接是</a:t>
            </a:r>
            <a:r>
              <a:rPr lang="en-US" altLang="zh-CN" sz="1200" b="0" i="0" kern="1200" dirty="0">
                <a:solidFill>
                  <a:schemeClr val="tx1"/>
                </a:solidFill>
                <a:effectLst/>
                <a:latin typeface="+mn-lt"/>
                <a:ea typeface="+mn-ea"/>
                <a:cs typeface="+mn-cs"/>
              </a:rPr>
              <a:t>buffer</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builder</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23</a:t>
            </a:fld>
            <a:endParaRPr kumimoji="1" lang="zh-CN" altLang="en-US"/>
          </a:p>
        </p:txBody>
      </p:sp>
    </p:spTree>
    <p:extLst>
      <p:ext uri="{BB962C8B-B14F-4D97-AF65-F5344CB8AC3E}">
        <p14:creationId xmlns:p14="http://schemas.microsoft.com/office/powerpoint/2010/main" val="3445072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当代码进入同步块的时候，如果同步对象没有被锁定（锁标志位为</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），虚拟机首先将在当前线程的栈帧中建立一个名为锁记录（</a:t>
            </a:r>
            <a:r>
              <a:rPr lang="en-US" altLang="zh-CN" sz="1200" b="0" i="0" kern="1200" dirty="0">
                <a:solidFill>
                  <a:schemeClr val="tx1"/>
                </a:solidFill>
                <a:effectLst/>
                <a:latin typeface="+mn-lt"/>
                <a:ea typeface="+mn-ea"/>
                <a:cs typeface="+mn-cs"/>
              </a:rPr>
              <a:t>Lock Record</a:t>
            </a:r>
            <a:r>
              <a:rPr lang="zh-CN" altLang="en-US" sz="1200" b="0" i="0" kern="1200" dirty="0">
                <a:solidFill>
                  <a:schemeClr val="tx1"/>
                </a:solidFill>
                <a:effectLst/>
                <a:latin typeface="+mn-lt"/>
                <a:ea typeface="+mn-ea"/>
                <a:cs typeface="+mn-cs"/>
              </a:rPr>
              <a:t>）的空间，用于存储当前锁对象的</a:t>
            </a:r>
            <a:r>
              <a:rPr lang="en-US" altLang="zh-CN" sz="1200" b="0" i="0" kern="1200" dirty="0">
                <a:solidFill>
                  <a:schemeClr val="tx1"/>
                </a:solidFill>
                <a:effectLst/>
                <a:latin typeface="+mn-lt"/>
                <a:ea typeface="+mn-ea"/>
                <a:cs typeface="+mn-cs"/>
              </a:rPr>
              <a:t>Mark Word</a:t>
            </a:r>
            <a:r>
              <a:rPr lang="zh-CN" altLang="en-US" sz="1200" b="0" i="0" kern="1200" dirty="0">
                <a:solidFill>
                  <a:schemeClr val="tx1"/>
                </a:solidFill>
                <a:effectLst/>
                <a:latin typeface="+mn-lt"/>
                <a:ea typeface="+mn-ea"/>
                <a:cs typeface="+mn-cs"/>
              </a:rPr>
              <a:t>拷贝并且名为（</a:t>
            </a:r>
            <a:r>
              <a:rPr lang="en-US" altLang="zh-CN" sz="1200" b="0" i="0" kern="1200" dirty="0">
                <a:solidFill>
                  <a:schemeClr val="tx1"/>
                </a:solidFill>
                <a:effectLst/>
                <a:latin typeface="+mn-lt"/>
                <a:ea typeface="+mn-ea"/>
                <a:cs typeface="+mn-cs"/>
              </a:rPr>
              <a:t>Displaced Mark Word</a:t>
            </a:r>
            <a:r>
              <a:rPr lang="zh-CN" altLang="en-US" sz="1200" b="0" i="0" kern="1200" dirty="0">
                <a:solidFill>
                  <a:schemeClr val="tx1"/>
                </a:solidFill>
                <a:effectLst/>
                <a:latin typeface="+mn-lt"/>
                <a:ea typeface="+mn-ea"/>
                <a:cs typeface="+mn-cs"/>
              </a:rPr>
              <a:t>）。</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然后虚拟机会使用</a:t>
            </a:r>
            <a:r>
              <a:rPr lang="en-US" altLang="zh-CN" sz="1200" b="0" i="0" kern="1200" dirty="0">
                <a:solidFill>
                  <a:schemeClr val="tx1"/>
                </a:solidFill>
                <a:effectLst/>
                <a:latin typeface="+mn-lt"/>
                <a:ea typeface="+mn-ea"/>
                <a:cs typeface="+mn-cs"/>
              </a:rPr>
              <a:t>CAS</a:t>
            </a:r>
            <a:r>
              <a:rPr lang="zh-CN" altLang="en-US" sz="1200" b="0" i="0" kern="1200" dirty="0">
                <a:solidFill>
                  <a:schemeClr val="tx1"/>
                </a:solidFill>
                <a:effectLst/>
                <a:latin typeface="+mn-lt"/>
                <a:ea typeface="+mn-ea"/>
                <a:cs typeface="+mn-cs"/>
              </a:rPr>
              <a:t>将对象的</a:t>
            </a:r>
            <a:r>
              <a:rPr lang="en-US" altLang="zh-CN" sz="1200" b="0" i="0" kern="1200" dirty="0">
                <a:solidFill>
                  <a:schemeClr val="tx1"/>
                </a:solidFill>
                <a:effectLst/>
                <a:latin typeface="+mn-lt"/>
                <a:ea typeface="+mn-ea"/>
                <a:cs typeface="+mn-cs"/>
              </a:rPr>
              <a:t>Mark Word</a:t>
            </a:r>
            <a:r>
              <a:rPr lang="zh-CN" altLang="en-US" sz="1200" b="0" i="0" kern="1200" dirty="0">
                <a:solidFill>
                  <a:schemeClr val="tx1"/>
                </a:solidFill>
                <a:effectLst/>
                <a:latin typeface="+mn-lt"/>
                <a:ea typeface="+mn-ea"/>
                <a:cs typeface="+mn-cs"/>
              </a:rPr>
              <a:t>更新为指向</a:t>
            </a:r>
            <a:r>
              <a:rPr lang="en-US" altLang="zh-CN" sz="1200" b="0" i="0" kern="1200" dirty="0">
                <a:solidFill>
                  <a:schemeClr val="tx1"/>
                </a:solidFill>
                <a:effectLst/>
                <a:latin typeface="+mn-lt"/>
                <a:ea typeface="+mn-ea"/>
                <a:cs typeface="+mn-cs"/>
              </a:rPr>
              <a:t>Lock Record</a:t>
            </a:r>
            <a:r>
              <a:rPr lang="zh-CN" altLang="en-US" sz="1200" b="0" i="0" kern="1200" dirty="0">
                <a:solidFill>
                  <a:schemeClr val="tx1"/>
                </a:solidFill>
                <a:effectLst/>
                <a:latin typeface="+mn-lt"/>
                <a:ea typeface="+mn-ea"/>
                <a:cs typeface="+mn-cs"/>
              </a:rPr>
              <a:t>的指针，如果操作成功，那么这个线程就拥有了该对象的锁，并且将对象</a:t>
            </a:r>
            <a:r>
              <a:rPr lang="en-US" altLang="zh-CN" sz="1200" b="0" i="0" kern="1200" dirty="0">
                <a:solidFill>
                  <a:schemeClr val="tx1"/>
                </a:solidFill>
                <a:effectLst/>
                <a:latin typeface="+mn-lt"/>
                <a:ea typeface="+mn-ea"/>
                <a:cs typeface="+mn-cs"/>
              </a:rPr>
              <a:t>Mark Word</a:t>
            </a:r>
            <a:r>
              <a:rPr lang="zh-CN" altLang="en-US" sz="1200" b="0" i="0" kern="1200" dirty="0">
                <a:solidFill>
                  <a:schemeClr val="tx1"/>
                </a:solidFill>
                <a:effectLst/>
                <a:latin typeface="+mn-lt"/>
                <a:ea typeface="+mn-ea"/>
                <a:cs typeface="+mn-cs"/>
              </a:rPr>
              <a:t>的锁标志位转为</a:t>
            </a:r>
            <a:r>
              <a:rPr lang="en-US" altLang="zh-CN" sz="1200" b="0" i="0" kern="1200" dirty="0">
                <a:solidFill>
                  <a:schemeClr val="tx1"/>
                </a:solidFill>
                <a:effectLst/>
                <a:latin typeface="+mn-lt"/>
                <a:ea typeface="+mn-ea"/>
                <a:cs typeface="+mn-cs"/>
              </a:rPr>
              <a:t>00</a:t>
            </a:r>
            <a:r>
              <a:rPr lang="zh-CN" altLang="en-US" sz="1200" b="0" i="0" kern="1200" dirty="0">
                <a:solidFill>
                  <a:schemeClr val="tx1"/>
                </a:solidFill>
                <a:effectLst/>
                <a:latin typeface="+mn-lt"/>
                <a:ea typeface="+mn-ea"/>
                <a:cs typeface="+mn-cs"/>
              </a:rPr>
              <a:t>，即表示对象处于轻量级锁定状态。</a:t>
            </a:r>
          </a:p>
          <a:p>
            <a:r>
              <a:rPr lang="zh-CN" altLang="en-US" sz="1200" b="0" i="0" kern="1200" dirty="0">
                <a:solidFill>
                  <a:schemeClr val="tx1"/>
                </a:solidFill>
                <a:effectLst/>
                <a:latin typeface="+mn-lt"/>
                <a:ea typeface="+mn-ea"/>
                <a:cs typeface="+mn-cs"/>
              </a:rPr>
              <a:t>        如果更新失败了，虚拟机会检查对象的</a:t>
            </a:r>
            <a:r>
              <a:rPr lang="en-US" altLang="zh-CN" sz="1200" b="0" i="0" kern="1200" dirty="0">
                <a:solidFill>
                  <a:schemeClr val="tx1"/>
                </a:solidFill>
                <a:effectLst/>
                <a:latin typeface="+mn-lt"/>
                <a:ea typeface="+mn-ea"/>
                <a:cs typeface="+mn-cs"/>
              </a:rPr>
              <a:t>Mark Word </a:t>
            </a:r>
            <a:r>
              <a:rPr lang="zh-CN" altLang="en-US" sz="1200" b="0" i="0" kern="1200" dirty="0">
                <a:solidFill>
                  <a:schemeClr val="tx1"/>
                </a:solidFill>
                <a:effectLst/>
                <a:latin typeface="+mn-lt"/>
                <a:ea typeface="+mn-ea"/>
                <a:cs typeface="+mn-cs"/>
              </a:rPr>
              <a:t>是否指向当前线程的栈帧，如果指向那么当前线程就已经拥有了这个对象的锁，就可以直接进入同步块继续执行，否则说明这个锁对象已经被其他线程抢占了，如果有两条以上的线程争用一个锁，那轻量级锁就不再有效，会膨胀为重量级锁，标志位变为</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Mark Word</a:t>
            </a:r>
            <a:r>
              <a:rPr lang="zh-CN" altLang="en-US" sz="1200" b="0" i="0" kern="1200" dirty="0">
                <a:solidFill>
                  <a:schemeClr val="tx1"/>
                </a:solidFill>
                <a:effectLst/>
                <a:latin typeface="+mn-lt"/>
                <a:ea typeface="+mn-ea"/>
                <a:cs typeface="+mn-cs"/>
              </a:rPr>
              <a:t>中存储的就是指向重量级锁的指针，后面等待锁的线程会进入阻塞状态。</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解锁的过程也是通过</a:t>
            </a:r>
            <a:r>
              <a:rPr lang="en-US" altLang="zh-CN" sz="1200" b="0" i="0" kern="1200" dirty="0">
                <a:solidFill>
                  <a:schemeClr val="tx1"/>
                </a:solidFill>
                <a:effectLst/>
                <a:latin typeface="+mn-lt"/>
                <a:ea typeface="+mn-ea"/>
                <a:cs typeface="+mn-cs"/>
              </a:rPr>
              <a:t>CAS</a:t>
            </a:r>
            <a:r>
              <a:rPr lang="zh-CN" altLang="en-US" sz="1200" b="0" i="0" kern="1200" dirty="0">
                <a:solidFill>
                  <a:schemeClr val="tx1"/>
                </a:solidFill>
                <a:effectLst/>
                <a:latin typeface="+mn-lt"/>
                <a:ea typeface="+mn-ea"/>
                <a:cs typeface="+mn-cs"/>
              </a:rPr>
              <a:t>操作来进行的，如果对象的</a:t>
            </a:r>
            <a:r>
              <a:rPr lang="en-US" altLang="zh-CN" sz="1200" b="0" i="0" kern="1200" dirty="0">
                <a:solidFill>
                  <a:schemeClr val="tx1"/>
                </a:solidFill>
                <a:effectLst/>
                <a:latin typeface="+mn-lt"/>
                <a:ea typeface="+mn-ea"/>
                <a:cs typeface="+mn-cs"/>
              </a:rPr>
              <a:t>Mark Word</a:t>
            </a:r>
            <a:r>
              <a:rPr lang="zh-CN" altLang="en-US" sz="1200" b="0" i="0" kern="1200" dirty="0">
                <a:solidFill>
                  <a:schemeClr val="tx1"/>
                </a:solidFill>
                <a:effectLst/>
                <a:latin typeface="+mn-lt"/>
                <a:ea typeface="+mn-ea"/>
                <a:cs typeface="+mn-cs"/>
              </a:rPr>
              <a:t>仍然指向线程栈帧中的锁记录，那么就可以通过</a:t>
            </a:r>
            <a:r>
              <a:rPr lang="en-US" altLang="zh-CN" sz="1200" b="0" i="0" kern="1200" dirty="0">
                <a:solidFill>
                  <a:schemeClr val="tx1"/>
                </a:solidFill>
                <a:effectLst/>
                <a:latin typeface="+mn-lt"/>
                <a:ea typeface="+mn-ea"/>
                <a:cs typeface="+mn-cs"/>
              </a:rPr>
              <a:t>CAS</a:t>
            </a:r>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Mark Word</a:t>
            </a:r>
            <a:r>
              <a:rPr lang="zh-CN" altLang="en-US" sz="1200" b="0" i="0" kern="1200" dirty="0">
                <a:solidFill>
                  <a:schemeClr val="tx1"/>
                </a:solidFill>
                <a:effectLst/>
                <a:latin typeface="+mn-lt"/>
                <a:ea typeface="+mn-ea"/>
                <a:cs typeface="+mn-cs"/>
              </a:rPr>
              <a:t>与线程栈帧中的记录替换回来，替换成功那么整个同步过程就完成了，如果替换失败，说明有其他线程尝试过获取该锁，那就要在释放锁的同时唤起被挂起的线程。</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轻量锁能提升性能的依据是  “对于绝大部分的锁，在整个同步周期内都是不存在竞争的”。如果没有竞争，轻量级锁使用</a:t>
            </a:r>
            <a:r>
              <a:rPr lang="en-US" altLang="zh-CN" sz="1200" b="0" i="0" kern="1200" dirty="0">
                <a:solidFill>
                  <a:schemeClr val="tx1"/>
                </a:solidFill>
                <a:effectLst/>
                <a:latin typeface="+mn-lt"/>
                <a:ea typeface="+mn-ea"/>
                <a:cs typeface="+mn-cs"/>
              </a:rPr>
              <a:t>CAS</a:t>
            </a:r>
            <a:r>
              <a:rPr lang="zh-CN" altLang="en-US" sz="1200" b="0" i="0" kern="1200" dirty="0">
                <a:solidFill>
                  <a:schemeClr val="tx1"/>
                </a:solidFill>
                <a:effectLst/>
                <a:latin typeface="+mn-lt"/>
                <a:ea typeface="+mn-ea"/>
                <a:cs typeface="+mn-cs"/>
              </a:rPr>
              <a:t>避免了使用互斥的开销，但是如果存在锁竞争，成了互斥开销以外，还额外发生了</a:t>
            </a:r>
            <a:r>
              <a:rPr lang="en-US" altLang="zh-CN" sz="1200" b="0" i="0" kern="1200" dirty="0">
                <a:solidFill>
                  <a:schemeClr val="tx1"/>
                </a:solidFill>
                <a:effectLst/>
                <a:latin typeface="+mn-lt"/>
                <a:ea typeface="+mn-ea"/>
                <a:cs typeface="+mn-cs"/>
              </a:rPr>
              <a:t>CAS</a:t>
            </a:r>
            <a:r>
              <a:rPr lang="zh-CN" altLang="en-US" sz="1200" b="0" i="0" kern="1200" dirty="0">
                <a:solidFill>
                  <a:schemeClr val="tx1"/>
                </a:solidFill>
                <a:effectLst/>
                <a:latin typeface="+mn-lt"/>
                <a:ea typeface="+mn-ea"/>
                <a:cs typeface="+mn-cs"/>
              </a:rPr>
              <a:t>，因此在有竞争的情况下，轻量级锁比重量级锁更慢。</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24</a:t>
            </a:fld>
            <a:endParaRPr kumimoji="1" lang="zh-CN" altLang="en-US"/>
          </a:p>
        </p:txBody>
      </p:sp>
    </p:spTree>
    <p:extLst>
      <p:ext uri="{BB962C8B-B14F-4D97-AF65-F5344CB8AC3E}">
        <p14:creationId xmlns:p14="http://schemas.microsoft.com/office/powerpoint/2010/main" val="3397827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66D5E-536A-8542-BEE5-33856EBF4356}" type="slidenum">
              <a:rPr kumimoji="1" lang="zh-CN" altLang="en-US" sz="1200" b="0" i="0" u="none" strike="noStrike" kern="1200" cap="none" spc="0" normalizeH="0" baseline="0" noProof="0" smtClean="0">
                <a:ln>
                  <a:noFill/>
                </a:ln>
                <a:solidFill>
                  <a:prstClr val="black"/>
                </a:solidFill>
                <a:effectLst/>
                <a:uLnTx/>
                <a:uFillTx/>
                <a:latin typeface="DengXian"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Tree>
    <p:extLst>
      <p:ext uri="{BB962C8B-B14F-4D97-AF65-F5344CB8AC3E}">
        <p14:creationId xmlns:p14="http://schemas.microsoft.com/office/powerpoint/2010/main" val="2738533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内存墙，指的是内存性能严重限制</a:t>
            </a:r>
            <a:r>
              <a:rPr lang="en-US" altLang="zh-CN" sz="1200" b="0" i="0" u="none" strike="noStrike" kern="1200" dirty="0">
                <a:solidFill>
                  <a:schemeClr val="tx1"/>
                </a:solidFill>
                <a:effectLst/>
                <a:latin typeface="+mn-lt"/>
                <a:ea typeface="+mn-ea"/>
                <a:cs typeface="+mn-cs"/>
                <a:hlinkClick r:id="rId3"/>
              </a:rPr>
              <a:t>CPU</a:t>
            </a:r>
            <a:r>
              <a:rPr lang="zh-CN" altLang="en-US" sz="1200" b="0" i="0" kern="1200" dirty="0">
                <a:solidFill>
                  <a:schemeClr val="tx1"/>
                </a:solidFill>
                <a:effectLst/>
                <a:latin typeface="+mn-lt"/>
                <a:ea typeface="+mn-ea"/>
                <a:cs typeface="+mn-cs"/>
              </a:rPr>
              <a:t>性能发挥的现象</a:t>
            </a:r>
            <a:endParaRPr lang="en-US" altLang="zh-CN" sz="1200" b="0" i="0" kern="1200" dirty="0">
              <a:solidFill>
                <a:schemeClr val="tx1"/>
              </a:solidFill>
              <a:effectLst/>
              <a:latin typeface="+mn-lt"/>
              <a:ea typeface="+mn-ea"/>
              <a:cs typeface="+mn-cs"/>
            </a:endParaRPr>
          </a:p>
          <a:p>
            <a:r>
              <a:rPr lang="en-US" altLang="zh-CN" dirty="0" err="1"/>
              <a:t>Mesi</a:t>
            </a:r>
            <a:r>
              <a:rPr lang="en-US" altLang="zh-CN" dirty="0"/>
              <a:t> </a:t>
            </a:r>
            <a:r>
              <a:rPr lang="zh-CN" altLang="en-US" dirty="0"/>
              <a:t>中 消息传递是有延迟的，某些状态需要特殊的处理，比如</a:t>
            </a:r>
            <a:r>
              <a:rPr lang="en-US" altLang="zh-CN" dirty="0"/>
              <a:t>invalid</a:t>
            </a:r>
            <a:r>
              <a:rPr lang="zh-CN" altLang="en-US" dirty="0"/>
              <a:t>状态，可能会阻塞</a:t>
            </a:r>
            <a:r>
              <a:rPr lang="en-US" altLang="zh-CN" dirty="0" err="1"/>
              <a:t>cpu</a:t>
            </a:r>
            <a:r>
              <a:rPr lang="zh-CN" altLang="en-US" dirty="0"/>
              <a:t>导致稳定性和性能问题</a:t>
            </a:r>
            <a:endParaRPr lang="en-US" altLang="zh-CN" dirty="0"/>
          </a:p>
          <a:p>
            <a:r>
              <a:rPr lang="en-US" altLang="zh-CN" dirty="0"/>
              <a:t>Invalid</a:t>
            </a:r>
            <a:r>
              <a:rPr lang="zh-CN" altLang="en-US" dirty="0"/>
              <a:t>状态会发送失效消息给给所有拥有该变量的持有者并且需要等待失效确认</a:t>
            </a:r>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3</a:t>
            </a:fld>
            <a:endParaRPr kumimoji="1" lang="zh-CN" altLang="en-US"/>
          </a:p>
        </p:txBody>
      </p:sp>
    </p:spTree>
    <p:extLst>
      <p:ext uri="{BB962C8B-B14F-4D97-AF65-F5344CB8AC3E}">
        <p14:creationId xmlns:p14="http://schemas.microsoft.com/office/powerpoint/2010/main" val="3702117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如果相应的缓存条目状态为 </a:t>
            </a:r>
            <a:r>
              <a:rPr lang="en-US" altLang="zh-CN" dirty="0"/>
              <a:t>E</a:t>
            </a:r>
            <a:r>
              <a:rPr lang="zh-CN" altLang="en-US" dirty="0"/>
              <a:t>、</a:t>
            </a:r>
            <a:r>
              <a:rPr lang="en-US" altLang="zh-CN" dirty="0"/>
              <a:t>M</a:t>
            </a:r>
            <a:r>
              <a:rPr lang="zh-CN" altLang="en-US" dirty="0"/>
              <a:t>，则直接写入，无需发送消息（照旧）</a:t>
            </a:r>
            <a:br>
              <a:rPr lang="zh-CN" altLang="en-US" dirty="0"/>
            </a:br>
            <a:r>
              <a:rPr lang="zh-CN" altLang="en-US" dirty="0"/>
              <a:t>如果相应的缓存条目状态为 </a:t>
            </a:r>
            <a:r>
              <a:rPr lang="en-US" altLang="zh-CN" dirty="0"/>
              <a:t>S</a:t>
            </a:r>
            <a:r>
              <a:rPr lang="zh-CN" altLang="en-US" dirty="0"/>
              <a:t>， 处理器会将</a:t>
            </a:r>
            <a:r>
              <a:rPr lang="zh-CN" altLang="en-US" b="1" dirty="0"/>
              <a:t>写操作相关信息存入写缓冲器</a:t>
            </a:r>
            <a:r>
              <a:rPr lang="zh-CN" altLang="en-US" dirty="0"/>
              <a:t>，并发送</a:t>
            </a:r>
            <a:r>
              <a:rPr lang="en-US" altLang="zh-CN" dirty="0"/>
              <a:t>Invalidate</a:t>
            </a:r>
            <a:r>
              <a:rPr lang="zh-CN" altLang="en-US" dirty="0"/>
              <a:t>消息。（不再等待响应消息）</a:t>
            </a:r>
            <a:br>
              <a:rPr lang="zh-CN" altLang="en-US" dirty="0"/>
            </a:br>
            <a:r>
              <a:rPr lang="zh-CN" altLang="en-US" dirty="0"/>
              <a:t>如果相应的缓存条目状态为 </a:t>
            </a:r>
            <a:r>
              <a:rPr lang="en-US" altLang="zh-CN" dirty="0"/>
              <a:t>I</a:t>
            </a:r>
            <a:r>
              <a:rPr lang="zh-CN" altLang="en-US" dirty="0"/>
              <a:t>，发生“写未命中”，将</a:t>
            </a:r>
            <a:r>
              <a:rPr lang="zh-CN" altLang="en-US" b="1" dirty="0"/>
              <a:t>写操作相关信息存入写缓冲器</a:t>
            </a:r>
            <a:r>
              <a:rPr lang="zh-CN" altLang="en-US" dirty="0"/>
              <a:t>，并发送</a:t>
            </a:r>
            <a:r>
              <a:rPr lang="en-US" altLang="zh-CN" dirty="0"/>
              <a:t>Read Invalidate</a:t>
            </a:r>
            <a:r>
              <a:rPr lang="zh-CN" altLang="en-US" dirty="0"/>
              <a:t>消息。（不再等待响应消息）</a:t>
            </a:r>
            <a:endParaRPr lang="en-US" altLang="zh-CN" dirty="0"/>
          </a:p>
          <a:p>
            <a:r>
              <a:rPr lang="en-US" altLang="zh-CN" dirty="0"/>
              <a:t>Read Invalidate </a:t>
            </a:r>
            <a:r>
              <a:rPr lang="zh-CN" altLang="en-US" dirty="0"/>
              <a:t>由</a:t>
            </a:r>
            <a:r>
              <a:rPr lang="en-US" altLang="zh-CN" dirty="0"/>
              <a:t>Read</a:t>
            </a:r>
            <a:r>
              <a:rPr lang="zh-CN" altLang="en-US" dirty="0"/>
              <a:t>和</a:t>
            </a:r>
            <a:r>
              <a:rPr lang="en-US" altLang="zh-CN" dirty="0"/>
              <a:t>Invalidate</a:t>
            </a:r>
            <a:r>
              <a:rPr lang="zh-CN" altLang="en-US" dirty="0"/>
              <a:t>组合而成的复合消息。作用在于通知其他处理器，当前处理器准备更新（</a:t>
            </a:r>
            <a:r>
              <a:rPr lang="en-US" altLang="zh-CN" dirty="0"/>
              <a:t>Read-Modify-Write</a:t>
            </a:r>
            <a:r>
              <a:rPr lang="zh-CN" altLang="en-US" dirty="0"/>
              <a:t>）一个数据，请求其他处理器删除自己高速缓存中的副本副本数据。 </a:t>
            </a:r>
            <a:r>
              <a:rPr lang="en-US" altLang="zh-CN" dirty="0"/>
              <a:t>Read Response</a:t>
            </a:r>
            <a:r>
              <a:rPr lang="zh-CN" altLang="en-US" dirty="0"/>
              <a:t>与</a:t>
            </a:r>
            <a:r>
              <a:rPr lang="en-US" altLang="zh-CN" dirty="0"/>
              <a:t>Invalidate Acknowledge </a:t>
            </a:r>
            <a:r>
              <a:rPr lang="zh-CN" altLang="en-US" dirty="0"/>
              <a:t>接收到请求的处理器必须返回这两个消息</a:t>
            </a:r>
          </a:p>
          <a:p>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4</a:t>
            </a:fld>
            <a:endParaRPr kumimoji="1" lang="zh-CN" altLang="en-US"/>
          </a:p>
        </p:txBody>
      </p:sp>
    </p:spTree>
    <p:extLst>
      <p:ext uri="{BB962C8B-B14F-4D97-AF65-F5344CB8AC3E}">
        <p14:creationId xmlns:p14="http://schemas.microsoft.com/office/powerpoint/2010/main" val="1766077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Mesi</a:t>
            </a:r>
            <a:r>
              <a:rPr lang="en-US" altLang="zh-CN" dirty="0"/>
              <a:t> </a:t>
            </a:r>
            <a:r>
              <a:rPr lang="zh-CN" altLang="en-US" dirty="0"/>
              <a:t>中 消息传递是有延迟的，某些状态需要特殊的处理，比如</a:t>
            </a:r>
            <a:r>
              <a:rPr lang="en-US" altLang="zh-CN" dirty="0"/>
              <a:t>invalid</a:t>
            </a:r>
            <a:r>
              <a:rPr lang="zh-CN" altLang="en-US" dirty="0"/>
              <a:t>状态，可能会阻塞</a:t>
            </a:r>
            <a:r>
              <a:rPr lang="en-US" altLang="zh-CN" dirty="0" err="1"/>
              <a:t>cpu</a:t>
            </a:r>
            <a:r>
              <a:rPr lang="zh-CN" altLang="en-US" dirty="0"/>
              <a:t>导致稳定性和性能问题</a:t>
            </a:r>
            <a:endParaRPr lang="en-US" altLang="zh-CN" dirty="0"/>
          </a:p>
          <a:p>
            <a:r>
              <a:rPr lang="en-US" altLang="zh-CN" dirty="0"/>
              <a:t>Invalid</a:t>
            </a:r>
            <a:r>
              <a:rPr lang="zh-CN" altLang="en-US" dirty="0"/>
              <a:t>状态会发送失效消息给给所有拥有该变量的持有者并且需要等待失效确认</a:t>
            </a:r>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5</a:t>
            </a:fld>
            <a:endParaRPr kumimoji="1" lang="zh-CN" altLang="en-US"/>
          </a:p>
        </p:txBody>
      </p:sp>
    </p:spTree>
    <p:extLst>
      <p:ext uri="{BB962C8B-B14F-4D97-AF65-F5344CB8AC3E}">
        <p14:creationId xmlns:p14="http://schemas.microsoft.com/office/powerpoint/2010/main" val="4030205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Mesi</a:t>
            </a:r>
            <a:r>
              <a:rPr lang="en-US" altLang="zh-CN" dirty="0"/>
              <a:t> </a:t>
            </a:r>
            <a:r>
              <a:rPr lang="zh-CN" altLang="en-US" dirty="0"/>
              <a:t>中 消息传递是有延迟的，某些状态需要特殊的处理，比如</a:t>
            </a:r>
            <a:r>
              <a:rPr lang="en-US" altLang="zh-CN" dirty="0"/>
              <a:t>invalid</a:t>
            </a:r>
            <a:r>
              <a:rPr lang="zh-CN" altLang="en-US" dirty="0"/>
              <a:t>状态，可能会阻塞</a:t>
            </a:r>
            <a:r>
              <a:rPr lang="en-US" altLang="zh-CN" dirty="0" err="1"/>
              <a:t>cpu</a:t>
            </a:r>
            <a:r>
              <a:rPr lang="zh-CN" altLang="en-US" dirty="0"/>
              <a:t>导致稳定性和性能问题</a:t>
            </a:r>
            <a:endParaRPr lang="en-US" altLang="zh-CN" dirty="0"/>
          </a:p>
          <a:p>
            <a:r>
              <a:rPr lang="en-US" altLang="zh-CN" dirty="0"/>
              <a:t>Invalid</a:t>
            </a:r>
            <a:r>
              <a:rPr lang="zh-CN" altLang="en-US" dirty="0"/>
              <a:t>状态会发送失效消息给给所有拥有该变量的持有者并且需要等待失效确认</a:t>
            </a:r>
            <a:endParaRPr lang="en-US" altLang="zh-CN" dirty="0"/>
          </a:p>
          <a:p>
            <a:endParaRPr lang="en-US" altLang="zh-CN" dirty="0"/>
          </a:p>
          <a:p>
            <a:r>
              <a:rPr lang="en-US" altLang="zh-CN" dirty="0"/>
              <a:t>Invalid</a:t>
            </a:r>
            <a:r>
              <a:rPr lang="zh-CN" altLang="en-US" dirty="0"/>
              <a:t>状态的数据必须重新从内存中读取，</a:t>
            </a:r>
            <a:r>
              <a:rPr lang="en-US" altLang="zh-CN" dirty="0"/>
              <a:t>m</a:t>
            </a:r>
            <a:r>
              <a:rPr lang="zh-CN" altLang="en-US" dirty="0"/>
              <a:t>状态的数据如果出现，则要监听其余试图获取该变量的请求，并将请求推迟到</a:t>
            </a:r>
            <a:r>
              <a:rPr lang="en-US" altLang="zh-CN" dirty="0"/>
              <a:t>m</a:t>
            </a:r>
            <a:r>
              <a:rPr lang="zh-CN" altLang="en-US" dirty="0"/>
              <a:t>写回内存状态变为</a:t>
            </a:r>
            <a:r>
              <a:rPr lang="en-US" altLang="zh-CN" dirty="0"/>
              <a:t>s</a:t>
            </a:r>
            <a:r>
              <a:rPr lang="zh-CN" altLang="en-US" dirty="0"/>
              <a:t>之后</a:t>
            </a:r>
            <a:endParaRPr lang="en-US" altLang="zh-CN" dirty="0"/>
          </a:p>
          <a:p>
            <a:r>
              <a:rPr lang="zh-CN" altLang="en-US" dirty="0"/>
              <a:t>执行失效也是比较耗时的，并且在</a:t>
            </a:r>
            <a:r>
              <a:rPr lang="en-US" altLang="zh-CN" dirty="0" err="1"/>
              <a:t>cpu</a:t>
            </a:r>
            <a:r>
              <a:rPr lang="zh-CN" altLang="en-US" dirty="0"/>
              <a:t>得到无效请求的时候也有可能不会第一时间对缓存中的该值进行无效化，有可能正在做一些比较耗时的操作</a:t>
            </a:r>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7</a:t>
            </a:fld>
            <a:endParaRPr kumimoji="1" lang="zh-CN" altLang="en-US"/>
          </a:p>
        </p:txBody>
      </p:sp>
    </p:spTree>
    <p:extLst>
      <p:ext uri="{BB962C8B-B14F-4D97-AF65-F5344CB8AC3E}">
        <p14:creationId xmlns:p14="http://schemas.microsoft.com/office/powerpoint/2010/main" val="192132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8</a:t>
            </a:fld>
            <a:endParaRPr kumimoji="1" lang="zh-CN" altLang="en-US"/>
          </a:p>
        </p:txBody>
      </p:sp>
    </p:spTree>
    <p:extLst>
      <p:ext uri="{BB962C8B-B14F-4D97-AF65-F5344CB8AC3E}">
        <p14:creationId xmlns:p14="http://schemas.microsoft.com/office/powerpoint/2010/main" val="3296590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Mesi</a:t>
            </a:r>
            <a:r>
              <a:rPr lang="en-US" altLang="zh-CN" dirty="0"/>
              <a:t> </a:t>
            </a:r>
            <a:r>
              <a:rPr lang="zh-CN" altLang="en-US" dirty="0"/>
              <a:t>中 消息传递是有延迟的，某些状态需要特殊的处理，比如</a:t>
            </a:r>
            <a:r>
              <a:rPr lang="en-US" altLang="zh-CN" dirty="0"/>
              <a:t>invalid</a:t>
            </a:r>
            <a:r>
              <a:rPr lang="zh-CN" altLang="en-US" dirty="0"/>
              <a:t>状态，可能会阻塞</a:t>
            </a:r>
            <a:r>
              <a:rPr lang="en-US" altLang="zh-CN" dirty="0" err="1"/>
              <a:t>cpu</a:t>
            </a:r>
            <a:r>
              <a:rPr lang="zh-CN" altLang="en-US" dirty="0"/>
              <a:t>导致稳定性和性能问题</a:t>
            </a:r>
            <a:endParaRPr lang="en-US" altLang="zh-CN" dirty="0"/>
          </a:p>
          <a:p>
            <a:r>
              <a:rPr lang="en-US" altLang="zh-CN" dirty="0"/>
              <a:t>Invalid</a:t>
            </a:r>
            <a:r>
              <a:rPr lang="zh-CN" altLang="en-US" dirty="0"/>
              <a:t>状态会发送失效消息给给所有拥有该变量的持有者并且需要等待失效确认</a:t>
            </a:r>
            <a:endParaRPr lang="en-US" altLang="zh-CN" dirty="0"/>
          </a:p>
          <a:p>
            <a:endParaRPr lang="en-US" altLang="zh-CN" dirty="0"/>
          </a:p>
          <a:p>
            <a:r>
              <a:rPr lang="en-US" altLang="zh-CN" dirty="0"/>
              <a:t>Invalid</a:t>
            </a:r>
            <a:r>
              <a:rPr lang="zh-CN" altLang="en-US" dirty="0"/>
              <a:t>状态的数据必须重新从内存中读取，</a:t>
            </a:r>
            <a:r>
              <a:rPr lang="en-US" altLang="zh-CN" dirty="0"/>
              <a:t>m</a:t>
            </a:r>
            <a:r>
              <a:rPr lang="zh-CN" altLang="en-US" dirty="0"/>
              <a:t>状态的数据如果出现，则要监听其余试图获取该变量的请求，并将请求推迟到</a:t>
            </a:r>
            <a:r>
              <a:rPr lang="en-US" altLang="zh-CN" dirty="0"/>
              <a:t>m</a:t>
            </a:r>
            <a:r>
              <a:rPr lang="zh-CN" altLang="en-US" dirty="0"/>
              <a:t>写回内存状态变为</a:t>
            </a:r>
            <a:r>
              <a:rPr lang="en-US" altLang="zh-CN" dirty="0"/>
              <a:t>s</a:t>
            </a:r>
            <a:r>
              <a:rPr lang="zh-CN" altLang="en-US" dirty="0"/>
              <a:t>之后</a:t>
            </a:r>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9</a:t>
            </a:fld>
            <a:endParaRPr kumimoji="1" lang="zh-CN" altLang="en-US"/>
          </a:p>
        </p:txBody>
      </p:sp>
    </p:spTree>
    <p:extLst>
      <p:ext uri="{BB962C8B-B14F-4D97-AF65-F5344CB8AC3E}">
        <p14:creationId xmlns:p14="http://schemas.microsoft.com/office/powerpoint/2010/main" val="1056929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Mesi</a:t>
            </a:r>
            <a:r>
              <a:rPr lang="en-US" altLang="zh-CN" dirty="0"/>
              <a:t> </a:t>
            </a:r>
            <a:r>
              <a:rPr lang="zh-CN" altLang="en-US" dirty="0"/>
              <a:t>中 消息传递是有延迟的，某些状态需要特殊的处理，比如</a:t>
            </a:r>
            <a:r>
              <a:rPr lang="en-US" altLang="zh-CN" dirty="0"/>
              <a:t>invalid</a:t>
            </a:r>
            <a:r>
              <a:rPr lang="zh-CN" altLang="en-US" dirty="0"/>
              <a:t>状态，可能会阻塞</a:t>
            </a:r>
            <a:r>
              <a:rPr lang="en-US" altLang="zh-CN" dirty="0" err="1"/>
              <a:t>cpu</a:t>
            </a:r>
            <a:r>
              <a:rPr lang="zh-CN" altLang="en-US" dirty="0"/>
              <a:t>导致稳定性和性能问题</a:t>
            </a:r>
            <a:endParaRPr lang="en-US" altLang="zh-CN" dirty="0"/>
          </a:p>
          <a:p>
            <a:r>
              <a:rPr lang="en-US" altLang="zh-CN" dirty="0"/>
              <a:t>Invalid</a:t>
            </a:r>
            <a:r>
              <a:rPr lang="zh-CN" altLang="en-US" dirty="0"/>
              <a:t>状态会发送失效消息给给所有拥有该变量的持有者并且需要等待失效确认</a:t>
            </a:r>
            <a:endParaRPr lang="en-US" altLang="zh-CN" dirty="0"/>
          </a:p>
          <a:p>
            <a:endParaRPr lang="en-US" altLang="zh-CN" dirty="0"/>
          </a:p>
          <a:p>
            <a:r>
              <a:rPr lang="en-US" altLang="zh-CN" dirty="0"/>
              <a:t>Invalid</a:t>
            </a:r>
            <a:r>
              <a:rPr lang="zh-CN" altLang="en-US" dirty="0"/>
              <a:t>状态的数据必须重新从内存中读取，</a:t>
            </a:r>
            <a:r>
              <a:rPr lang="en-US" altLang="zh-CN" dirty="0"/>
              <a:t>m</a:t>
            </a:r>
            <a:r>
              <a:rPr lang="zh-CN" altLang="en-US" dirty="0"/>
              <a:t>状态的数据如果出现，则要监听其余试图获取该变量的请求，并将请求推迟到</a:t>
            </a:r>
            <a:r>
              <a:rPr lang="en-US" altLang="zh-CN" dirty="0"/>
              <a:t>m</a:t>
            </a:r>
            <a:r>
              <a:rPr lang="zh-CN" altLang="en-US" dirty="0"/>
              <a:t>写回内存状态变为</a:t>
            </a:r>
            <a:r>
              <a:rPr lang="en-US" altLang="zh-CN" dirty="0"/>
              <a:t>s</a:t>
            </a:r>
            <a:r>
              <a:rPr lang="zh-CN" altLang="en-US" dirty="0"/>
              <a:t>之后</a:t>
            </a:r>
          </a:p>
        </p:txBody>
      </p:sp>
      <p:sp>
        <p:nvSpPr>
          <p:cNvPr id="4" name="灯片编号占位符 3"/>
          <p:cNvSpPr>
            <a:spLocks noGrp="1"/>
          </p:cNvSpPr>
          <p:nvPr>
            <p:ph type="sldNum" sz="quarter" idx="5"/>
          </p:nvPr>
        </p:nvSpPr>
        <p:spPr/>
        <p:txBody>
          <a:bodyPr/>
          <a:lstStyle/>
          <a:p>
            <a:fld id="{33A66D5E-536A-8542-BEE5-33856EBF4356}" type="slidenum">
              <a:rPr kumimoji="1" lang="zh-CN" altLang="en-US" smtClean="0"/>
              <a:t>10</a:t>
            </a:fld>
            <a:endParaRPr kumimoji="1" lang="zh-CN" altLang="en-US"/>
          </a:p>
        </p:txBody>
      </p:sp>
    </p:spTree>
    <p:extLst>
      <p:ext uri="{BB962C8B-B14F-4D97-AF65-F5344CB8AC3E}">
        <p14:creationId xmlns:p14="http://schemas.microsoft.com/office/powerpoint/2010/main" val="2683129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3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540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503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DED0C-06F0-460F-821A-A2C14B3C759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0147955-7F9D-43B9-B721-4E8B17ECE84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8C8ED1C-88AD-433C-9A92-0FEF6B80FDE6}"/>
              </a:ext>
            </a:extLst>
          </p:cNvPr>
          <p:cNvSpPr>
            <a:spLocks noGrp="1"/>
          </p:cNvSpPr>
          <p:nvPr>
            <p:ph type="dt" sz="half" idx="10"/>
          </p:nvPr>
        </p:nvSpPr>
        <p:spPr/>
        <p:txBody>
          <a:bodyPr/>
          <a:lstStyle/>
          <a:p>
            <a:fld id="{27A70EE6-5533-44D6-8548-E9E7842E5204}" type="datetimeFigureOut">
              <a:rPr lang="zh-CN" altLang="en-US" smtClean="0"/>
              <a:t>2019/1/29</a:t>
            </a:fld>
            <a:endParaRPr lang="zh-CN" altLang="en-US"/>
          </a:p>
        </p:txBody>
      </p:sp>
      <p:sp>
        <p:nvSpPr>
          <p:cNvPr id="5" name="页脚占位符 4">
            <a:extLst>
              <a:ext uri="{FF2B5EF4-FFF2-40B4-BE49-F238E27FC236}">
                <a16:creationId xmlns:a16="http://schemas.microsoft.com/office/drawing/2014/main" id="{5BD74256-CB62-48E0-BBE5-ACB68E3B34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3FBD4A-B510-48A1-9266-2954124CDAAE}"/>
              </a:ext>
            </a:extLst>
          </p:cNvPr>
          <p:cNvSpPr>
            <a:spLocks noGrp="1"/>
          </p:cNvSpPr>
          <p:nvPr>
            <p:ph type="sldNum" sz="quarter" idx="12"/>
          </p:nvPr>
        </p:nvSpPr>
        <p:spPr/>
        <p:txBody>
          <a:bodyPr/>
          <a:lstStyle/>
          <a:p>
            <a:fld id="{2924BAE7-8542-43CB-BCA2-8A39D6CB1FBC}" type="slidenum">
              <a:rPr lang="zh-CN" altLang="en-US" smtClean="0"/>
              <a:t>‹#›</a:t>
            </a:fld>
            <a:endParaRPr lang="zh-CN" altLang="en-US"/>
          </a:p>
        </p:txBody>
      </p:sp>
    </p:spTree>
    <p:extLst>
      <p:ext uri="{BB962C8B-B14F-4D97-AF65-F5344CB8AC3E}">
        <p14:creationId xmlns:p14="http://schemas.microsoft.com/office/powerpoint/2010/main" val="1627958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938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096551A-320E-4D57-99B4-53D72DA358F9}"/>
              </a:ext>
            </a:extLst>
          </p:cNvPr>
          <p:cNvGrpSpPr/>
          <p:nvPr userDrawn="1"/>
        </p:nvGrpSpPr>
        <p:grpSpPr>
          <a:xfrm>
            <a:off x="0" y="0"/>
            <a:ext cx="12192000" cy="6858000"/>
            <a:chOff x="0" y="0"/>
            <a:chExt cx="12192000" cy="6858000"/>
          </a:xfrm>
        </p:grpSpPr>
        <p:pic>
          <p:nvPicPr>
            <p:cNvPr id="4" name="图片 3">
              <a:extLst>
                <a:ext uri="{FF2B5EF4-FFF2-40B4-BE49-F238E27FC236}">
                  <a16:creationId xmlns:a16="http://schemas.microsoft.com/office/drawing/2014/main" id="{883B3060-80AA-4ADF-BF20-D05B318987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595" b="36595"/>
            <a:stretch/>
          </p:blipFill>
          <p:spPr>
            <a:xfrm>
              <a:off x="0" y="0"/>
              <a:ext cx="12192000" cy="6858000"/>
            </a:xfrm>
            <a:prstGeom prst="rect">
              <a:avLst/>
            </a:prstGeom>
          </p:spPr>
        </p:pic>
        <p:pic>
          <p:nvPicPr>
            <p:cNvPr id="5" name="图片 4">
              <a:extLst>
                <a:ext uri="{FF2B5EF4-FFF2-40B4-BE49-F238E27FC236}">
                  <a16:creationId xmlns:a16="http://schemas.microsoft.com/office/drawing/2014/main" id="{0ACA3C0F-14C6-430F-A42A-4E6EEE8B0C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6580" b="36580"/>
            <a:stretch/>
          </p:blipFill>
          <p:spPr>
            <a:xfrm flipV="1">
              <a:off x="0" y="0"/>
              <a:ext cx="12192000" cy="6858000"/>
            </a:xfrm>
            <a:prstGeom prst="rect">
              <a:avLst/>
            </a:prstGeom>
          </p:spPr>
        </p:pic>
      </p:grpSp>
    </p:spTree>
    <p:extLst>
      <p:ext uri="{BB962C8B-B14F-4D97-AF65-F5344CB8AC3E}">
        <p14:creationId xmlns:p14="http://schemas.microsoft.com/office/powerpoint/2010/main" val="12925729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115427"/>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712432"/>
      </p:ext>
    </p:extLst>
  </p:cSld>
  <p:clrMap bg1="lt1" tx1="dk1" bg2="lt2" tx2="dk2" accent1="accent1" accent2="accent2" accent3="accent3" accent4="accent4" accent5="accent5" accent6="accent6" hlink="hlink" folHlink="folHlink"/>
  <p:sldLayoutIdLst>
    <p:sldLayoutId id="2147484001" r:id="rId1"/>
    <p:sldLayoutId id="214748400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a:extLst>
              <a:ext uri="{FF2B5EF4-FFF2-40B4-BE49-F238E27FC236}">
                <a16:creationId xmlns:a16="http://schemas.microsoft.com/office/drawing/2014/main" id="{8143CF86-BE55-48B0-AF4F-4EEEE26CA88C}"/>
              </a:ext>
            </a:extLst>
          </p:cNvPr>
          <p:cNvGrpSpPr>
            <a:grpSpLocks/>
          </p:cNvGrpSpPr>
          <p:nvPr/>
        </p:nvGrpSpPr>
        <p:grpSpPr bwMode="auto">
          <a:xfrm>
            <a:off x="769937" y="714375"/>
            <a:ext cx="10652126" cy="4216400"/>
            <a:chOff x="0" y="1238516"/>
            <a:chExt cx="9144000" cy="3618968"/>
          </a:xfrm>
        </p:grpSpPr>
        <p:pic>
          <p:nvPicPr>
            <p:cNvPr id="3" name="图片 10">
              <a:extLst>
                <a:ext uri="{FF2B5EF4-FFF2-40B4-BE49-F238E27FC236}">
                  <a16:creationId xmlns:a16="http://schemas.microsoft.com/office/drawing/2014/main" id="{8B08ACA4-B734-4F5A-A816-D3E0D9643E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38516"/>
              <a:ext cx="9144000" cy="361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1">
              <a:extLst>
                <a:ext uri="{FF2B5EF4-FFF2-40B4-BE49-F238E27FC236}">
                  <a16:creationId xmlns:a16="http://schemas.microsoft.com/office/drawing/2014/main" id="{A24670B5-06E7-4CD2-AFB3-67214FB100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0" y="1238516"/>
              <a:ext cx="9144000" cy="361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矩形 4">
            <a:extLst>
              <a:ext uri="{FF2B5EF4-FFF2-40B4-BE49-F238E27FC236}">
                <a16:creationId xmlns:a16="http://schemas.microsoft.com/office/drawing/2014/main" id="{EAFB1F68-3BE7-4F43-90B3-5D4A4CC83EC7}"/>
              </a:ext>
            </a:extLst>
          </p:cNvPr>
          <p:cNvSpPr/>
          <p:nvPr/>
        </p:nvSpPr>
        <p:spPr>
          <a:xfrm>
            <a:off x="1752600" y="2133600"/>
            <a:ext cx="8548686" cy="942694"/>
          </a:xfrm>
          <a:prstGeom prst="rect">
            <a:avLst/>
          </a:prstGeom>
          <a:noFill/>
        </p:spPr>
        <p:txBody>
          <a:bodyPr wrap="square">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black">
                    <a:lumMod val="95000"/>
                    <a:lumOff val="5000"/>
                  </a:prstClr>
                </a:solidFill>
                <a:effectLst/>
                <a:uLnTx/>
                <a:uFillTx/>
                <a:latin typeface="微软雅黑"/>
                <a:ea typeface="微软雅黑"/>
                <a:cs typeface="+mn-cs"/>
              </a:rPr>
              <a:t>JAVA</a:t>
            </a:r>
            <a:r>
              <a:rPr kumimoji="0" lang="zh-CN" altLang="en-US" sz="5400" b="1" i="0" u="none" strike="noStrike" kern="1200" cap="none" spc="0" normalizeH="0" baseline="0" noProof="0" dirty="0">
                <a:ln>
                  <a:noFill/>
                </a:ln>
                <a:solidFill>
                  <a:prstClr val="black">
                    <a:lumMod val="95000"/>
                    <a:lumOff val="5000"/>
                  </a:prstClr>
                </a:solidFill>
                <a:effectLst/>
                <a:uLnTx/>
                <a:uFillTx/>
                <a:latin typeface="微软雅黑"/>
                <a:ea typeface="微软雅黑"/>
                <a:cs typeface="+mn-cs"/>
              </a:rPr>
              <a:t>内存模型及线程安全</a:t>
            </a:r>
          </a:p>
        </p:txBody>
      </p:sp>
    </p:spTree>
    <p:extLst>
      <p:ext uri="{BB962C8B-B14F-4D97-AF65-F5344CB8AC3E}">
        <p14:creationId xmlns:p14="http://schemas.microsoft.com/office/powerpoint/2010/main" val="64074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06B0DB-1C1D-4572-9D87-C4BAE43C1BD7}"/>
              </a:ext>
            </a:extLst>
          </p:cNvPr>
          <p:cNvSpPr txBox="1"/>
          <p:nvPr/>
        </p:nvSpPr>
        <p:spPr>
          <a:xfrm>
            <a:off x="4756534" y="609600"/>
            <a:ext cx="2678940"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CPU</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，内存，缓存</a:t>
            </a:r>
          </a:p>
        </p:txBody>
      </p:sp>
      <p:grpSp>
        <p:nvGrpSpPr>
          <p:cNvPr id="16" name="组合 15">
            <a:extLst>
              <a:ext uri="{FF2B5EF4-FFF2-40B4-BE49-F238E27FC236}">
                <a16:creationId xmlns:a16="http://schemas.microsoft.com/office/drawing/2014/main" id="{885D1199-885B-4857-809E-6DC2A5618DC9}"/>
              </a:ext>
            </a:extLst>
          </p:cNvPr>
          <p:cNvGrpSpPr/>
          <p:nvPr/>
        </p:nvGrpSpPr>
        <p:grpSpPr>
          <a:xfrm>
            <a:off x="3107235" y="906758"/>
            <a:ext cx="5977530" cy="0"/>
            <a:chOff x="4486838" y="685800"/>
            <a:chExt cx="5977530" cy="0"/>
          </a:xfrm>
        </p:grpSpPr>
        <p:cxnSp>
          <p:nvCxnSpPr>
            <p:cNvPr id="19" name="直接连接符 9">
              <a:extLst>
                <a:ext uri="{FF2B5EF4-FFF2-40B4-BE49-F238E27FC236}">
                  <a16:creationId xmlns:a16="http://schemas.microsoft.com/office/drawing/2014/main" id="{6B2EE446-B6B2-44DA-8EC6-868820C0137A}"/>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9">
              <a:extLst>
                <a:ext uri="{FF2B5EF4-FFF2-40B4-BE49-F238E27FC236}">
                  <a16:creationId xmlns:a16="http://schemas.microsoft.com/office/drawing/2014/main" id="{6F3EB4DE-B719-497B-A128-41834F726E70}"/>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09FC463A-9A4A-45F0-BDF7-4D9544608545}"/>
              </a:ext>
            </a:extLst>
          </p:cNvPr>
          <p:cNvSpPr txBox="1"/>
          <p:nvPr/>
        </p:nvSpPr>
        <p:spPr>
          <a:xfrm>
            <a:off x="2037831" y="1411850"/>
            <a:ext cx="2242922" cy="373628"/>
          </a:xfrm>
          <a:prstGeom prst="rect">
            <a:avLst/>
          </a:prstGeom>
          <a:noFill/>
        </p:spPr>
        <p:txBody>
          <a:bodyPr wrap="none" rtlCol="0">
            <a:spAutoFit/>
          </a:bodyPr>
          <a:lstStyle/>
          <a:p>
            <a:pPr algn="l">
              <a:lnSpc>
                <a:spcPct val="125000"/>
              </a:lnSpc>
            </a:pPr>
            <a:r>
              <a:rPr lang="en-US" altLang="zh-CN" sz="1600" kern="0" dirty="0">
                <a:latin typeface="+mn-ea"/>
              </a:rPr>
              <a:t>Memory Wall</a:t>
            </a:r>
            <a:r>
              <a:rPr lang="zh-CN" altLang="en-US" sz="1600" kern="0" dirty="0">
                <a:latin typeface="+mn-ea"/>
              </a:rPr>
              <a:t>：内存墙</a:t>
            </a:r>
          </a:p>
        </p:txBody>
      </p:sp>
      <p:sp>
        <p:nvSpPr>
          <p:cNvPr id="6" name="箭头: 下 5">
            <a:extLst>
              <a:ext uri="{FF2B5EF4-FFF2-40B4-BE49-F238E27FC236}">
                <a16:creationId xmlns:a16="http://schemas.microsoft.com/office/drawing/2014/main" id="{EF6D8637-7B09-4E48-B13E-D843DF62DFF3}"/>
              </a:ext>
            </a:extLst>
          </p:cNvPr>
          <p:cNvSpPr/>
          <p:nvPr/>
        </p:nvSpPr>
        <p:spPr>
          <a:xfrm>
            <a:off x="2951875" y="1972292"/>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D3DA0832-52FB-406B-915F-63BD7569F5D7}"/>
              </a:ext>
            </a:extLst>
          </p:cNvPr>
          <p:cNvSpPr txBox="1"/>
          <p:nvPr/>
        </p:nvSpPr>
        <p:spPr>
          <a:xfrm>
            <a:off x="2723275" y="3157239"/>
            <a:ext cx="1905000" cy="373307"/>
          </a:xfrm>
          <a:prstGeom prst="rect">
            <a:avLst/>
          </a:prstGeom>
          <a:noFill/>
        </p:spPr>
        <p:txBody>
          <a:bodyPr wrap="square" rtlCol="0">
            <a:spAutoFit/>
          </a:bodyPr>
          <a:lstStyle/>
          <a:p>
            <a:pPr algn="l">
              <a:lnSpc>
                <a:spcPct val="125000"/>
              </a:lnSpc>
            </a:pPr>
            <a:r>
              <a:rPr lang="zh-CN" altLang="en-US" sz="1600" kern="0" dirty="0">
                <a:latin typeface="+mn-ea"/>
              </a:rPr>
              <a:t>加入缓存</a:t>
            </a:r>
          </a:p>
        </p:txBody>
      </p:sp>
      <p:sp>
        <p:nvSpPr>
          <p:cNvPr id="281" name="箭头: 下 280">
            <a:extLst>
              <a:ext uri="{FF2B5EF4-FFF2-40B4-BE49-F238E27FC236}">
                <a16:creationId xmlns:a16="http://schemas.microsoft.com/office/drawing/2014/main" id="{7F47D5CB-403B-40AC-AC8F-B9330064FF73}"/>
              </a:ext>
            </a:extLst>
          </p:cNvPr>
          <p:cNvSpPr/>
          <p:nvPr/>
        </p:nvSpPr>
        <p:spPr>
          <a:xfrm rot="16200000">
            <a:off x="4220161" y="2920156"/>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9" name="文本框 8">
            <a:extLst>
              <a:ext uri="{FF2B5EF4-FFF2-40B4-BE49-F238E27FC236}">
                <a16:creationId xmlns:a16="http://schemas.microsoft.com/office/drawing/2014/main" id="{02E10CAD-1E4D-4951-9D2B-605AF50FA181}"/>
              </a:ext>
            </a:extLst>
          </p:cNvPr>
          <p:cNvSpPr txBox="1"/>
          <p:nvPr/>
        </p:nvSpPr>
        <p:spPr>
          <a:xfrm>
            <a:off x="5158624" y="3190702"/>
            <a:ext cx="1210588" cy="373307"/>
          </a:xfrm>
          <a:prstGeom prst="rect">
            <a:avLst/>
          </a:prstGeom>
          <a:noFill/>
        </p:spPr>
        <p:txBody>
          <a:bodyPr wrap="none" rtlCol="0">
            <a:spAutoFit/>
          </a:bodyPr>
          <a:lstStyle/>
          <a:p>
            <a:pPr algn="l">
              <a:lnSpc>
                <a:spcPct val="125000"/>
              </a:lnSpc>
            </a:pPr>
            <a:r>
              <a:rPr lang="zh-CN" altLang="en-US" sz="1600" kern="0" dirty="0">
                <a:latin typeface="+mj-ea"/>
              </a:rPr>
              <a:t>缓存一致性</a:t>
            </a:r>
          </a:p>
        </p:txBody>
      </p:sp>
      <p:sp>
        <p:nvSpPr>
          <p:cNvPr id="282" name="箭头: 下 281">
            <a:extLst>
              <a:ext uri="{FF2B5EF4-FFF2-40B4-BE49-F238E27FC236}">
                <a16:creationId xmlns:a16="http://schemas.microsoft.com/office/drawing/2014/main" id="{6E9AB050-9316-4DDC-B0E0-46FACF479AB5}"/>
              </a:ext>
            </a:extLst>
          </p:cNvPr>
          <p:cNvSpPr/>
          <p:nvPr/>
        </p:nvSpPr>
        <p:spPr>
          <a:xfrm rot="16200000">
            <a:off x="6717978" y="2920156"/>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10" name="文本框 9">
            <a:extLst>
              <a:ext uri="{FF2B5EF4-FFF2-40B4-BE49-F238E27FC236}">
                <a16:creationId xmlns:a16="http://schemas.microsoft.com/office/drawing/2014/main" id="{B2A3DDB8-EE72-4420-A4DD-5378C4DADC9D}"/>
              </a:ext>
            </a:extLst>
          </p:cNvPr>
          <p:cNvSpPr txBox="1"/>
          <p:nvPr/>
        </p:nvSpPr>
        <p:spPr>
          <a:xfrm>
            <a:off x="7668544" y="3036813"/>
            <a:ext cx="2900279" cy="679801"/>
          </a:xfrm>
          <a:prstGeom prst="rect">
            <a:avLst/>
          </a:prstGeom>
          <a:noFill/>
        </p:spPr>
        <p:txBody>
          <a:bodyPr wrap="square" rtlCol="0">
            <a:spAutoFit/>
          </a:bodyPr>
          <a:lstStyle/>
          <a:p>
            <a:pPr algn="l">
              <a:lnSpc>
                <a:spcPct val="125000"/>
              </a:lnSpc>
            </a:pPr>
            <a:r>
              <a:rPr lang="zh-CN" altLang="en-US" sz="1600" kern="0" dirty="0">
                <a:latin typeface="+mj-ea"/>
              </a:rPr>
              <a:t>缓存一致性协议</a:t>
            </a:r>
            <a:endParaRPr lang="en-US" altLang="zh-CN" sz="1600" kern="0" dirty="0">
              <a:latin typeface="+mj-ea"/>
            </a:endParaRPr>
          </a:p>
          <a:p>
            <a:pPr algn="l">
              <a:lnSpc>
                <a:spcPct val="125000"/>
              </a:lnSpc>
            </a:pPr>
            <a:r>
              <a:rPr lang="en-US" altLang="zh-CN" sz="1600" kern="0" dirty="0" err="1">
                <a:latin typeface="+mj-ea"/>
              </a:rPr>
              <a:t>MSI,MESI,MOESI</a:t>
            </a:r>
            <a:r>
              <a:rPr lang="zh-CN" altLang="en-US" sz="1600" kern="0" dirty="0">
                <a:latin typeface="+mj-ea"/>
              </a:rPr>
              <a:t>等</a:t>
            </a:r>
          </a:p>
        </p:txBody>
      </p:sp>
      <p:sp>
        <p:nvSpPr>
          <p:cNvPr id="283" name="箭头: 下 282">
            <a:extLst>
              <a:ext uri="{FF2B5EF4-FFF2-40B4-BE49-F238E27FC236}">
                <a16:creationId xmlns:a16="http://schemas.microsoft.com/office/drawing/2014/main" id="{6355D439-98C2-4E9C-A6CD-96CFC44CEF70}"/>
              </a:ext>
            </a:extLst>
          </p:cNvPr>
          <p:cNvSpPr/>
          <p:nvPr/>
        </p:nvSpPr>
        <p:spPr>
          <a:xfrm>
            <a:off x="8240554" y="3876503"/>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11" name="文本框 10">
            <a:extLst>
              <a:ext uri="{FF2B5EF4-FFF2-40B4-BE49-F238E27FC236}">
                <a16:creationId xmlns:a16="http://schemas.microsoft.com/office/drawing/2014/main" id="{144191D6-1F41-4CA9-AAA6-03B47B2ABAD1}"/>
              </a:ext>
            </a:extLst>
          </p:cNvPr>
          <p:cNvSpPr txBox="1"/>
          <p:nvPr/>
        </p:nvSpPr>
        <p:spPr>
          <a:xfrm>
            <a:off x="7162880" y="5052001"/>
            <a:ext cx="2595582" cy="373307"/>
          </a:xfrm>
          <a:prstGeom prst="rect">
            <a:avLst/>
          </a:prstGeom>
          <a:noFill/>
        </p:spPr>
        <p:txBody>
          <a:bodyPr wrap="none" rtlCol="0">
            <a:spAutoFit/>
          </a:bodyPr>
          <a:lstStyle/>
          <a:p>
            <a:pPr algn="l">
              <a:lnSpc>
                <a:spcPct val="125000"/>
              </a:lnSpc>
            </a:pPr>
            <a:r>
              <a:rPr lang="en-US" altLang="zh-CN" sz="1600" kern="0" dirty="0">
                <a:latin typeface="+mj-ea"/>
              </a:rPr>
              <a:t>Store Bufferes</a:t>
            </a:r>
            <a:r>
              <a:rPr lang="zh-CN" altLang="en-US" sz="1600" kern="0" dirty="0">
                <a:latin typeface="+mj-ea"/>
              </a:rPr>
              <a:t>：存储缓存</a:t>
            </a:r>
          </a:p>
        </p:txBody>
      </p:sp>
      <p:sp>
        <p:nvSpPr>
          <p:cNvPr id="2" name="左大括号 1">
            <a:extLst>
              <a:ext uri="{FF2B5EF4-FFF2-40B4-BE49-F238E27FC236}">
                <a16:creationId xmlns:a16="http://schemas.microsoft.com/office/drawing/2014/main" id="{0A7D97F6-7EC7-43E2-AABF-FD93736C7AF7}"/>
              </a:ext>
            </a:extLst>
          </p:cNvPr>
          <p:cNvSpPr/>
          <p:nvPr/>
        </p:nvSpPr>
        <p:spPr>
          <a:xfrm>
            <a:off x="9502024" y="2429492"/>
            <a:ext cx="284921" cy="18280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4493E41-62A8-49E1-B73A-526896AFA203}"/>
              </a:ext>
            </a:extLst>
          </p:cNvPr>
          <p:cNvSpPr txBox="1"/>
          <p:nvPr/>
        </p:nvSpPr>
        <p:spPr>
          <a:xfrm>
            <a:off x="9786945" y="2276303"/>
            <a:ext cx="2100255" cy="373307"/>
          </a:xfrm>
          <a:prstGeom prst="rect">
            <a:avLst/>
          </a:prstGeom>
          <a:noFill/>
        </p:spPr>
        <p:txBody>
          <a:bodyPr wrap="none" rtlCol="0">
            <a:spAutoFit/>
          </a:bodyPr>
          <a:lstStyle/>
          <a:p>
            <a:pPr algn="l">
              <a:lnSpc>
                <a:spcPct val="125000"/>
              </a:lnSpc>
            </a:pPr>
            <a:r>
              <a:rPr lang="en-US" altLang="zh-CN" sz="1600" kern="0" dirty="0">
                <a:latin typeface="+mj-ea"/>
              </a:rPr>
              <a:t>Modified</a:t>
            </a:r>
            <a:r>
              <a:rPr lang="zh-CN" altLang="en-US" sz="1600" kern="0" dirty="0">
                <a:latin typeface="+mj-ea"/>
              </a:rPr>
              <a:t>：已被修改</a:t>
            </a:r>
          </a:p>
        </p:txBody>
      </p:sp>
      <p:sp>
        <p:nvSpPr>
          <p:cNvPr id="18" name="文本框 17">
            <a:extLst>
              <a:ext uri="{FF2B5EF4-FFF2-40B4-BE49-F238E27FC236}">
                <a16:creationId xmlns:a16="http://schemas.microsoft.com/office/drawing/2014/main" id="{5ADFFD21-9457-46B6-99B9-222EB249FF40}"/>
              </a:ext>
            </a:extLst>
          </p:cNvPr>
          <p:cNvSpPr txBox="1"/>
          <p:nvPr/>
        </p:nvSpPr>
        <p:spPr>
          <a:xfrm>
            <a:off x="9786879" y="2885903"/>
            <a:ext cx="1673856" cy="373307"/>
          </a:xfrm>
          <a:prstGeom prst="rect">
            <a:avLst/>
          </a:prstGeom>
          <a:noFill/>
        </p:spPr>
        <p:txBody>
          <a:bodyPr wrap="none" rtlCol="0">
            <a:spAutoFit/>
          </a:bodyPr>
          <a:lstStyle/>
          <a:p>
            <a:pPr>
              <a:lnSpc>
                <a:spcPct val="125000"/>
              </a:lnSpc>
            </a:pPr>
            <a:r>
              <a:rPr lang="en-US" altLang="zh-CN" sz="1600" kern="0" dirty="0">
                <a:latin typeface="+mj-ea"/>
              </a:rPr>
              <a:t>Exclusive</a:t>
            </a:r>
            <a:r>
              <a:rPr lang="zh-CN" altLang="en-US" sz="1600" kern="0" dirty="0">
                <a:latin typeface="+mj-ea"/>
              </a:rPr>
              <a:t>：独占</a:t>
            </a:r>
          </a:p>
        </p:txBody>
      </p:sp>
      <p:sp>
        <p:nvSpPr>
          <p:cNvPr id="21" name="文本框 20">
            <a:extLst>
              <a:ext uri="{FF2B5EF4-FFF2-40B4-BE49-F238E27FC236}">
                <a16:creationId xmlns:a16="http://schemas.microsoft.com/office/drawing/2014/main" id="{85D395B3-64BD-40D8-970F-14DBDC09F1A9}"/>
              </a:ext>
            </a:extLst>
          </p:cNvPr>
          <p:cNvSpPr txBox="1"/>
          <p:nvPr/>
        </p:nvSpPr>
        <p:spPr>
          <a:xfrm>
            <a:off x="9786813" y="3419303"/>
            <a:ext cx="1547218" cy="373307"/>
          </a:xfrm>
          <a:prstGeom prst="rect">
            <a:avLst/>
          </a:prstGeom>
          <a:noFill/>
        </p:spPr>
        <p:txBody>
          <a:bodyPr wrap="none" rtlCol="0">
            <a:spAutoFit/>
          </a:bodyPr>
          <a:lstStyle/>
          <a:p>
            <a:pPr>
              <a:lnSpc>
                <a:spcPct val="125000"/>
              </a:lnSpc>
            </a:pPr>
            <a:r>
              <a:rPr lang="en-US" altLang="zh-CN" sz="1600" kern="0" dirty="0">
                <a:latin typeface="+mj-ea"/>
              </a:rPr>
              <a:t>Shared </a:t>
            </a:r>
            <a:r>
              <a:rPr lang="zh-CN" altLang="en-US" sz="1600" kern="0" dirty="0">
                <a:latin typeface="+mj-ea"/>
              </a:rPr>
              <a:t>：共享</a:t>
            </a:r>
          </a:p>
        </p:txBody>
      </p:sp>
      <p:sp>
        <p:nvSpPr>
          <p:cNvPr id="22" name="文本框 21">
            <a:extLst>
              <a:ext uri="{FF2B5EF4-FFF2-40B4-BE49-F238E27FC236}">
                <a16:creationId xmlns:a16="http://schemas.microsoft.com/office/drawing/2014/main" id="{5133FA84-164C-4258-89B7-38DEB093302A}"/>
              </a:ext>
            </a:extLst>
          </p:cNvPr>
          <p:cNvSpPr txBox="1"/>
          <p:nvPr/>
        </p:nvSpPr>
        <p:spPr>
          <a:xfrm>
            <a:off x="9786747" y="3952703"/>
            <a:ext cx="1449436" cy="373307"/>
          </a:xfrm>
          <a:prstGeom prst="rect">
            <a:avLst/>
          </a:prstGeom>
          <a:noFill/>
        </p:spPr>
        <p:txBody>
          <a:bodyPr wrap="none" rtlCol="0">
            <a:spAutoFit/>
          </a:bodyPr>
          <a:lstStyle/>
          <a:p>
            <a:pPr algn="l">
              <a:lnSpc>
                <a:spcPct val="125000"/>
              </a:lnSpc>
            </a:pPr>
            <a:r>
              <a:rPr lang="en-US" altLang="zh-CN" sz="1600" kern="0" dirty="0">
                <a:latin typeface="+mj-ea"/>
              </a:rPr>
              <a:t>Invalid</a:t>
            </a:r>
            <a:r>
              <a:rPr lang="zh-CN" altLang="en-US" sz="1600" kern="0" dirty="0">
                <a:latin typeface="+mj-ea"/>
              </a:rPr>
              <a:t>：失效</a:t>
            </a:r>
          </a:p>
        </p:txBody>
      </p:sp>
      <p:sp>
        <p:nvSpPr>
          <p:cNvPr id="23" name="箭头: 下 22">
            <a:extLst>
              <a:ext uri="{FF2B5EF4-FFF2-40B4-BE49-F238E27FC236}">
                <a16:creationId xmlns:a16="http://schemas.microsoft.com/office/drawing/2014/main" id="{0EA24A0C-32D6-4B08-9CAD-772534FB5479}"/>
              </a:ext>
            </a:extLst>
          </p:cNvPr>
          <p:cNvSpPr/>
          <p:nvPr/>
        </p:nvSpPr>
        <p:spPr>
          <a:xfrm rot="5400000">
            <a:off x="6237313" y="4814918"/>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5" name="文本框 4">
            <a:extLst>
              <a:ext uri="{FF2B5EF4-FFF2-40B4-BE49-F238E27FC236}">
                <a16:creationId xmlns:a16="http://schemas.microsoft.com/office/drawing/2014/main" id="{2EE686FD-CB43-492F-88A9-9074889F309C}"/>
              </a:ext>
            </a:extLst>
          </p:cNvPr>
          <p:cNvSpPr txBox="1"/>
          <p:nvPr/>
        </p:nvSpPr>
        <p:spPr>
          <a:xfrm>
            <a:off x="4772556" y="5052000"/>
            <a:ext cx="1076922" cy="373307"/>
          </a:xfrm>
          <a:prstGeom prst="rect">
            <a:avLst/>
          </a:prstGeom>
          <a:noFill/>
        </p:spPr>
        <p:txBody>
          <a:bodyPr wrap="square" rtlCol="0">
            <a:spAutoFit/>
          </a:bodyPr>
          <a:lstStyle/>
          <a:p>
            <a:pPr algn="l">
              <a:lnSpc>
                <a:spcPct val="125000"/>
              </a:lnSpc>
            </a:pPr>
            <a:r>
              <a:rPr lang="zh-CN" altLang="en-US" sz="1600" kern="0" dirty="0">
                <a:latin typeface="+mj-ea"/>
              </a:rPr>
              <a:t>无效队列</a:t>
            </a:r>
          </a:p>
        </p:txBody>
      </p:sp>
      <p:sp>
        <p:nvSpPr>
          <p:cNvPr id="28" name="箭头: 下 27">
            <a:extLst>
              <a:ext uri="{FF2B5EF4-FFF2-40B4-BE49-F238E27FC236}">
                <a16:creationId xmlns:a16="http://schemas.microsoft.com/office/drawing/2014/main" id="{090F3F5A-0ED9-456A-8529-BDFB4FB7AA7A}"/>
              </a:ext>
            </a:extLst>
          </p:cNvPr>
          <p:cNvSpPr/>
          <p:nvPr/>
        </p:nvSpPr>
        <p:spPr>
          <a:xfrm rot="5400000">
            <a:off x="3846989" y="4814919"/>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8" name="文本框 7">
            <a:extLst>
              <a:ext uri="{FF2B5EF4-FFF2-40B4-BE49-F238E27FC236}">
                <a16:creationId xmlns:a16="http://schemas.microsoft.com/office/drawing/2014/main" id="{61542BDD-8755-4477-A54C-8CD98014AD73}"/>
              </a:ext>
            </a:extLst>
          </p:cNvPr>
          <p:cNvSpPr txBox="1"/>
          <p:nvPr/>
        </p:nvSpPr>
        <p:spPr>
          <a:xfrm>
            <a:off x="510355" y="5052000"/>
            <a:ext cx="2842445" cy="373307"/>
          </a:xfrm>
          <a:prstGeom prst="rect">
            <a:avLst/>
          </a:prstGeom>
          <a:noFill/>
        </p:spPr>
        <p:txBody>
          <a:bodyPr wrap="none" rtlCol="0">
            <a:spAutoFit/>
          </a:bodyPr>
          <a:lstStyle/>
          <a:p>
            <a:pPr>
              <a:lnSpc>
                <a:spcPct val="125000"/>
              </a:lnSpc>
            </a:pPr>
            <a:r>
              <a:rPr lang="en-US" altLang="zh-CN" sz="1600" kern="0" dirty="0">
                <a:latin typeface="+mj-ea"/>
              </a:rPr>
              <a:t>Memory Barriers</a:t>
            </a:r>
            <a:r>
              <a:rPr lang="zh-CN" altLang="en-US" sz="1600" kern="0" dirty="0">
                <a:latin typeface="+mj-ea"/>
              </a:rPr>
              <a:t>：内存屏障</a:t>
            </a:r>
          </a:p>
        </p:txBody>
      </p:sp>
      <p:sp>
        <p:nvSpPr>
          <p:cNvPr id="12" name="左大括号 11">
            <a:extLst>
              <a:ext uri="{FF2B5EF4-FFF2-40B4-BE49-F238E27FC236}">
                <a16:creationId xmlns:a16="http://schemas.microsoft.com/office/drawing/2014/main" id="{AAE8D378-46A8-423A-82FB-DD36151C6061}"/>
              </a:ext>
            </a:extLst>
          </p:cNvPr>
          <p:cNvSpPr/>
          <p:nvPr/>
        </p:nvSpPr>
        <p:spPr>
          <a:xfrm rot="5400000">
            <a:off x="1994412" y="5028748"/>
            <a:ext cx="373309" cy="13002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6CEE483-71F2-470C-B8CD-7EC0F350BD06}"/>
              </a:ext>
            </a:extLst>
          </p:cNvPr>
          <p:cNvSpPr txBox="1"/>
          <p:nvPr/>
        </p:nvSpPr>
        <p:spPr>
          <a:xfrm>
            <a:off x="137427" y="5790018"/>
            <a:ext cx="11252982" cy="404278"/>
          </a:xfrm>
          <a:prstGeom prst="rect">
            <a:avLst/>
          </a:prstGeom>
          <a:noFill/>
        </p:spPr>
        <p:txBody>
          <a:bodyPr wrap="square" rtlCol="0">
            <a:spAutoFit/>
          </a:bodyPr>
          <a:lstStyle/>
          <a:p>
            <a:pPr>
              <a:lnSpc>
                <a:spcPct val="125000"/>
              </a:lnSpc>
            </a:pPr>
            <a:r>
              <a:rPr lang="en-US" altLang="zh-CN" b="1" i="1" dirty="0"/>
              <a:t>Store Memory Barrier</a:t>
            </a:r>
            <a:r>
              <a:rPr lang="zh-CN" altLang="en-US" b="1" i="1" dirty="0"/>
              <a:t>：</a:t>
            </a:r>
            <a:r>
              <a:rPr lang="zh-CN" altLang="en-US" sz="1600" kern="0" dirty="0">
                <a:latin typeface="+mj-ea"/>
              </a:rPr>
              <a:t>告诉处理器在执行这之后的指令之前，应用所有已经在存储缓存（</a:t>
            </a:r>
            <a:r>
              <a:rPr lang="en-US" altLang="zh-CN" sz="1600" kern="0" dirty="0">
                <a:latin typeface="+mj-ea"/>
              </a:rPr>
              <a:t>store buffer</a:t>
            </a:r>
            <a:r>
              <a:rPr lang="zh-CN" altLang="en-US" sz="1600" kern="0" dirty="0">
                <a:latin typeface="+mj-ea"/>
              </a:rPr>
              <a:t>）中的保存的指令。</a:t>
            </a:r>
          </a:p>
        </p:txBody>
      </p:sp>
      <p:sp>
        <p:nvSpPr>
          <p:cNvPr id="15" name="文本框 14">
            <a:extLst>
              <a:ext uri="{FF2B5EF4-FFF2-40B4-BE49-F238E27FC236}">
                <a16:creationId xmlns:a16="http://schemas.microsoft.com/office/drawing/2014/main" id="{D8C46FEC-9288-4866-883A-2BCBEC9AA2C9}"/>
              </a:ext>
            </a:extLst>
          </p:cNvPr>
          <p:cNvSpPr txBox="1"/>
          <p:nvPr/>
        </p:nvSpPr>
        <p:spPr>
          <a:xfrm>
            <a:off x="137427" y="6194296"/>
            <a:ext cx="11109507" cy="411651"/>
          </a:xfrm>
          <a:prstGeom prst="rect">
            <a:avLst/>
          </a:prstGeom>
          <a:noFill/>
        </p:spPr>
        <p:txBody>
          <a:bodyPr wrap="square" rtlCol="0">
            <a:spAutoFit/>
          </a:bodyPr>
          <a:lstStyle/>
          <a:p>
            <a:pPr>
              <a:lnSpc>
                <a:spcPct val="125000"/>
              </a:lnSpc>
            </a:pPr>
            <a:r>
              <a:rPr lang="en-US" altLang="zh-CN" b="1" i="1" dirty="0"/>
              <a:t>Load Memory Barrier</a:t>
            </a:r>
            <a:r>
              <a:rPr lang="zh-CN" altLang="en-US" b="1" i="1" dirty="0"/>
              <a:t>：</a:t>
            </a:r>
            <a:r>
              <a:rPr lang="zh-CN" altLang="en-US" sz="1600" kern="0" dirty="0">
                <a:latin typeface="+mj-ea"/>
              </a:rPr>
              <a:t>告诉处理器在执行任何的加载前，先应用所有已经在失效队列中的失效操作的指令。</a:t>
            </a:r>
            <a:r>
              <a:rPr lang="en-US" altLang="zh-CN" i="1" dirty="0"/>
              <a:t> </a:t>
            </a:r>
            <a:endParaRPr lang="zh-CN" altLang="en-US" sz="1600" kern="0" dirty="0">
              <a:latin typeface="+mj-ea"/>
            </a:endParaRPr>
          </a:p>
        </p:txBody>
      </p:sp>
    </p:spTree>
    <p:extLst>
      <p:ext uri="{BB962C8B-B14F-4D97-AF65-F5344CB8AC3E}">
        <p14:creationId xmlns:p14="http://schemas.microsoft.com/office/powerpoint/2010/main" val="362049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06B0DB-1C1D-4572-9D87-C4BAE43C1BD7}"/>
              </a:ext>
            </a:extLst>
          </p:cNvPr>
          <p:cNvSpPr txBox="1"/>
          <p:nvPr/>
        </p:nvSpPr>
        <p:spPr>
          <a:xfrm>
            <a:off x="4756534" y="609600"/>
            <a:ext cx="2678940"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CPU</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，内存，缓存</a:t>
            </a:r>
          </a:p>
        </p:txBody>
      </p:sp>
      <p:grpSp>
        <p:nvGrpSpPr>
          <p:cNvPr id="16" name="组合 15">
            <a:extLst>
              <a:ext uri="{FF2B5EF4-FFF2-40B4-BE49-F238E27FC236}">
                <a16:creationId xmlns:a16="http://schemas.microsoft.com/office/drawing/2014/main" id="{885D1199-885B-4857-809E-6DC2A5618DC9}"/>
              </a:ext>
            </a:extLst>
          </p:cNvPr>
          <p:cNvGrpSpPr/>
          <p:nvPr/>
        </p:nvGrpSpPr>
        <p:grpSpPr>
          <a:xfrm>
            <a:off x="3107235" y="906758"/>
            <a:ext cx="5977530" cy="0"/>
            <a:chOff x="4486838" y="685800"/>
            <a:chExt cx="5977530" cy="0"/>
          </a:xfrm>
        </p:grpSpPr>
        <p:cxnSp>
          <p:nvCxnSpPr>
            <p:cNvPr id="19" name="直接连接符 9">
              <a:extLst>
                <a:ext uri="{FF2B5EF4-FFF2-40B4-BE49-F238E27FC236}">
                  <a16:creationId xmlns:a16="http://schemas.microsoft.com/office/drawing/2014/main" id="{6B2EE446-B6B2-44DA-8EC6-868820C0137A}"/>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9">
              <a:extLst>
                <a:ext uri="{FF2B5EF4-FFF2-40B4-BE49-F238E27FC236}">
                  <a16:creationId xmlns:a16="http://schemas.microsoft.com/office/drawing/2014/main" id="{6F3EB4DE-B719-497B-A128-41834F726E70}"/>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59DD6912-5A52-407F-BEF0-A2BF44993823}"/>
              </a:ext>
            </a:extLst>
          </p:cNvPr>
          <p:cNvPicPr>
            <a:picLocks noChangeAspect="1"/>
          </p:cNvPicPr>
          <p:nvPr/>
        </p:nvPicPr>
        <p:blipFill>
          <a:blip r:embed="rId3"/>
          <a:stretch>
            <a:fillRect/>
          </a:stretch>
        </p:blipFill>
        <p:spPr>
          <a:xfrm>
            <a:off x="4267200" y="1493542"/>
            <a:ext cx="4410075" cy="4457700"/>
          </a:xfrm>
          <a:prstGeom prst="rect">
            <a:avLst/>
          </a:prstGeom>
        </p:spPr>
      </p:pic>
      <p:pic>
        <p:nvPicPr>
          <p:cNvPr id="5" name="图片 4">
            <a:extLst>
              <a:ext uri="{FF2B5EF4-FFF2-40B4-BE49-F238E27FC236}">
                <a16:creationId xmlns:a16="http://schemas.microsoft.com/office/drawing/2014/main" id="{87E7570B-A939-4802-9FCA-F8314B3ACD22}"/>
              </a:ext>
            </a:extLst>
          </p:cNvPr>
          <p:cNvPicPr>
            <a:picLocks noChangeAspect="1"/>
          </p:cNvPicPr>
          <p:nvPr/>
        </p:nvPicPr>
        <p:blipFill>
          <a:blip r:embed="rId4"/>
          <a:stretch>
            <a:fillRect/>
          </a:stretch>
        </p:blipFill>
        <p:spPr>
          <a:xfrm>
            <a:off x="3714750" y="1219200"/>
            <a:ext cx="6800850" cy="5153025"/>
          </a:xfrm>
          <a:prstGeom prst="rect">
            <a:avLst/>
          </a:prstGeom>
        </p:spPr>
      </p:pic>
    </p:spTree>
    <p:extLst>
      <p:ext uri="{BB962C8B-B14F-4D97-AF65-F5344CB8AC3E}">
        <p14:creationId xmlns:p14="http://schemas.microsoft.com/office/powerpoint/2010/main" val="184573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2197B275-3578-4E22-A7B9-E82A136479CD}"/>
              </a:ext>
            </a:extLst>
          </p:cNvPr>
          <p:cNvSpPr txBox="1"/>
          <p:nvPr/>
        </p:nvSpPr>
        <p:spPr>
          <a:xfrm>
            <a:off x="4998050" y="1066800"/>
            <a:ext cx="2195922"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JAVA</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内存模型</a:t>
            </a:r>
          </a:p>
        </p:txBody>
      </p:sp>
      <p:grpSp>
        <p:nvGrpSpPr>
          <p:cNvPr id="31" name="组合 30">
            <a:extLst>
              <a:ext uri="{FF2B5EF4-FFF2-40B4-BE49-F238E27FC236}">
                <a16:creationId xmlns:a16="http://schemas.microsoft.com/office/drawing/2014/main" id="{D0E98EB7-0532-4927-9FB3-D845CD86BAC7}"/>
              </a:ext>
            </a:extLst>
          </p:cNvPr>
          <p:cNvGrpSpPr/>
          <p:nvPr/>
        </p:nvGrpSpPr>
        <p:grpSpPr>
          <a:xfrm>
            <a:off x="3107235" y="1363958"/>
            <a:ext cx="5977530" cy="0"/>
            <a:chOff x="4486838" y="685800"/>
            <a:chExt cx="5977530" cy="0"/>
          </a:xfrm>
        </p:grpSpPr>
        <p:cxnSp>
          <p:nvCxnSpPr>
            <p:cNvPr id="32" name="直接连接符 9">
              <a:extLst>
                <a:ext uri="{FF2B5EF4-FFF2-40B4-BE49-F238E27FC236}">
                  <a16:creationId xmlns:a16="http://schemas.microsoft.com/office/drawing/2014/main" id="{0C200249-B937-4A6A-89E6-189AC9010C9E}"/>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9">
              <a:extLst>
                <a:ext uri="{FF2B5EF4-FFF2-40B4-BE49-F238E27FC236}">
                  <a16:creationId xmlns:a16="http://schemas.microsoft.com/office/drawing/2014/main" id="{C4381FD9-775F-4B24-BC8F-055EB7E5F532}"/>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EF3FB0BD-CE7B-4399-B182-001A22ECC338}"/>
              </a:ext>
            </a:extLst>
          </p:cNvPr>
          <p:cNvPicPr>
            <a:picLocks noChangeAspect="1"/>
          </p:cNvPicPr>
          <p:nvPr/>
        </p:nvPicPr>
        <p:blipFill>
          <a:blip r:embed="rId3"/>
          <a:stretch>
            <a:fillRect/>
          </a:stretch>
        </p:blipFill>
        <p:spPr>
          <a:xfrm>
            <a:off x="6274890" y="2533650"/>
            <a:ext cx="5619750" cy="2190750"/>
          </a:xfrm>
          <a:prstGeom prst="rect">
            <a:avLst/>
          </a:prstGeom>
        </p:spPr>
      </p:pic>
      <p:pic>
        <p:nvPicPr>
          <p:cNvPr id="7" name="Picture 2" descr="C:\Users\HHHHHH\Documents\My Knowledge\temp\dfaf4e9e-c1ce-4d16-9be1-40057ca08e89\128\index_files\cd2e5aab-f2b0-4469-8dbe-14911effba86.jpg">
            <a:extLst>
              <a:ext uri="{FF2B5EF4-FFF2-40B4-BE49-F238E27FC236}">
                <a16:creationId xmlns:a16="http://schemas.microsoft.com/office/drawing/2014/main" id="{1E507ABC-F47F-4B93-9B08-2E8F4F24F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35" y="2438400"/>
            <a:ext cx="57150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8C6025F3-3485-4D38-B57E-9145DFCA083E}"/>
              </a:ext>
            </a:extLst>
          </p:cNvPr>
          <p:cNvPicPr>
            <a:picLocks noChangeAspect="1"/>
          </p:cNvPicPr>
          <p:nvPr/>
        </p:nvPicPr>
        <p:blipFill>
          <a:blip r:embed="rId5"/>
          <a:stretch>
            <a:fillRect/>
          </a:stretch>
        </p:blipFill>
        <p:spPr>
          <a:xfrm>
            <a:off x="2461308" y="1706053"/>
            <a:ext cx="7036848" cy="4540597"/>
          </a:xfrm>
          <a:prstGeom prst="rect">
            <a:avLst/>
          </a:prstGeom>
        </p:spPr>
      </p:pic>
      <p:pic>
        <p:nvPicPr>
          <p:cNvPr id="2050" name="Picture 2" descr="https://img-blog.csdn.net/20180121103152636?watermark/2/text/aHR0cDovL2Jsb2cuY3Nkbi5uZXQvcWlhbjUyMGFv/font/5a6L5L2T/fontsize/400/fill/I0JBQkFCMA==/dissolve/70/gravity/SouthEast">
            <a:extLst>
              <a:ext uri="{FF2B5EF4-FFF2-40B4-BE49-F238E27FC236}">
                <a16:creationId xmlns:a16="http://schemas.microsoft.com/office/drawing/2014/main" id="{7CA42AE4-EC46-4302-BB08-E2A20D2DDA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3263" y="428625"/>
            <a:ext cx="57531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2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2197B275-3578-4E22-A7B9-E82A136479CD}"/>
              </a:ext>
            </a:extLst>
          </p:cNvPr>
          <p:cNvSpPr txBox="1"/>
          <p:nvPr/>
        </p:nvSpPr>
        <p:spPr>
          <a:xfrm>
            <a:off x="4998050" y="1066800"/>
            <a:ext cx="2195922"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JAVA</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内存模型</a:t>
            </a:r>
          </a:p>
        </p:txBody>
      </p:sp>
      <p:grpSp>
        <p:nvGrpSpPr>
          <p:cNvPr id="31" name="组合 30">
            <a:extLst>
              <a:ext uri="{FF2B5EF4-FFF2-40B4-BE49-F238E27FC236}">
                <a16:creationId xmlns:a16="http://schemas.microsoft.com/office/drawing/2014/main" id="{D0E98EB7-0532-4927-9FB3-D845CD86BAC7}"/>
              </a:ext>
            </a:extLst>
          </p:cNvPr>
          <p:cNvGrpSpPr/>
          <p:nvPr/>
        </p:nvGrpSpPr>
        <p:grpSpPr>
          <a:xfrm>
            <a:off x="3107235" y="1363958"/>
            <a:ext cx="5977530" cy="0"/>
            <a:chOff x="4486838" y="685800"/>
            <a:chExt cx="5977530" cy="0"/>
          </a:xfrm>
        </p:grpSpPr>
        <p:cxnSp>
          <p:nvCxnSpPr>
            <p:cNvPr id="32" name="直接连接符 9">
              <a:extLst>
                <a:ext uri="{FF2B5EF4-FFF2-40B4-BE49-F238E27FC236}">
                  <a16:creationId xmlns:a16="http://schemas.microsoft.com/office/drawing/2014/main" id="{0C200249-B937-4A6A-89E6-189AC9010C9E}"/>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9">
              <a:extLst>
                <a:ext uri="{FF2B5EF4-FFF2-40B4-BE49-F238E27FC236}">
                  <a16:creationId xmlns:a16="http://schemas.microsoft.com/office/drawing/2014/main" id="{C4381FD9-775F-4B24-BC8F-055EB7E5F532}"/>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EF3FB0BD-CE7B-4399-B182-001A22ECC338}"/>
              </a:ext>
            </a:extLst>
          </p:cNvPr>
          <p:cNvPicPr>
            <a:picLocks noChangeAspect="1"/>
          </p:cNvPicPr>
          <p:nvPr/>
        </p:nvPicPr>
        <p:blipFill>
          <a:blip r:embed="rId3"/>
          <a:stretch>
            <a:fillRect/>
          </a:stretch>
        </p:blipFill>
        <p:spPr>
          <a:xfrm>
            <a:off x="6274890" y="2533650"/>
            <a:ext cx="5619750" cy="2190750"/>
          </a:xfrm>
          <a:prstGeom prst="rect">
            <a:avLst/>
          </a:prstGeom>
        </p:spPr>
      </p:pic>
      <p:pic>
        <p:nvPicPr>
          <p:cNvPr id="7" name="Picture 2" descr="C:\Users\HHHHHH\Documents\My Knowledge\temp\dfaf4e9e-c1ce-4d16-9be1-40057ca08e89\128\index_files\cd2e5aab-f2b0-4469-8dbe-14911effba86.jpg">
            <a:extLst>
              <a:ext uri="{FF2B5EF4-FFF2-40B4-BE49-F238E27FC236}">
                <a16:creationId xmlns:a16="http://schemas.microsoft.com/office/drawing/2014/main" id="{1E507ABC-F47F-4B93-9B08-2E8F4F24F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35" y="2438400"/>
            <a:ext cx="5715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18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2197B275-3578-4E22-A7B9-E82A136479CD}"/>
              </a:ext>
            </a:extLst>
          </p:cNvPr>
          <p:cNvSpPr txBox="1"/>
          <p:nvPr/>
        </p:nvSpPr>
        <p:spPr>
          <a:xfrm>
            <a:off x="5234235" y="1066800"/>
            <a:ext cx="1723550"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内存间交互</a:t>
            </a:r>
          </a:p>
        </p:txBody>
      </p:sp>
      <p:grpSp>
        <p:nvGrpSpPr>
          <p:cNvPr id="31" name="组合 30">
            <a:extLst>
              <a:ext uri="{FF2B5EF4-FFF2-40B4-BE49-F238E27FC236}">
                <a16:creationId xmlns:a16="http://schemas.microsoft.com/office/drawing/2014/main" id="{D0E98EB7-0532-4927-9FB3-D845CD86BAC7}"/>
              </a:ext>
            </a:extLst>
          </p:cNvPr>
          <p:cNvGrpSpPr/>
          <p:nvPr/>
        </p:nvGrpSpPr>
        <p:grpSpPr>
          <a:xfrm>
            <a:off x="3107235" y="1363958"/>
            <a:ext cx="5977530" cy="0"/>
            <a:chOff x="4486838" y="685800"/>
            <a:chExt cx="5977530" cy="0"/>
          </a:xfrm>
        </p:grpSpPr>
        <p:cxnSp>
          <p:nvCxnSpPr>
            <p:cNvPr id="32" name="直接连接符 9">
              <a:extLst>
                <a:ext uri="{FF2B5EF4-FFF2-40B4-BE49-F238E27FC236}">
                  <a16:creationId xmlns:a16="http://schemas.microsoft.com/office/drawing/2014/main" id="{0C200249-B937-4A6A-89E6-189AC9010C9E}"/>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9">
              <a:extLst>
                <a:ext uri="{FF2B5EF4-FFF2-40B4-BE49-F238E27FC236}">
                  <a16:creationId xmlns:a16="http://schemas.microsoft.com/office/drawing/2014/main" id="{C4381FD9-775F-4B24-BC8F-055EB7E5F532}"/>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矩形 8">
            <a:extLst>
              <a:ext uri="{FF2B5EF4-FFF2-40B4-BE49-F238E27FC236}">
                <a16:creationId xmlns:a16="http://schemas.microsoft.com/office/drawing/2014/main" id="{5A2BB2E8-C980-492B-9137-58E61A88FE17}"/>
              </a:ext>
            </a:extLst>
          </p:cNvPr>
          <p:cNvSpPr/>
          <p:nvPr/>
        </p:nvSpPr>
        <p:spPr>
          <a:xfrm>
            <a:off x="651597" y="1846282"/>
            <a:ext cx="10713440" cy="3970318"/>
          </a:xfrm>
          <a:prstGeom prst="rect">
            <a:avLst/>
          </a:prstGeom>
        </p:spPr>
        <p:txBody>
          <a:bodyPr wrap="square">
            <a:spAutoFit/>
          </a:bodyPr>
          <a:lstStyle/>
          <a:p>
            <a:r>
              <a:rPr lang="en-US" altLang="zh-CN" dirty="0">
                <a:solidFill>
                  <a:srgbClr val="000000"/>
                </a:solidFill>
                <a:latin typeface="Helvetica" panose="020B0604020202020204" pitchFamily="34" charset="0"/>
              </a:rPr>
              <a:t>Java</a:t>
            </a:r>
            <a:r>
              <a:rPr lang="zh-CN" altLang="en-US" dirty="0">
                <a:solidFill>
                  <a:srgbClr val="000000"/>
                </a:solidFill>
                <a:latin typeface="Helvetica" panose="020B0604020202020204" pitchFamily="34" charset="0"/>
              </a:rPr>
              <a:t>内存模型中定义了</a:t>
            </a:r>
            <a:r>
              <a:rPr lang="en-US" altLang="zh-CN" dirty="0">
                <a:solidFill>
                  <a:srgbClr val="000000"/>
                </a:solidFill>
                <a:latin typeface="Helvetica" panose="020B0604020202020204" pitchFamily="34" charset="0"/>
              </a:rPr>
              <a:t>8</a:t>
            </a:r>
            <a:r>
              <a:rPr lang="zh-CN" altLang="en-US" dirty="0">
                <a:solidFill>
                  <a:srgbClr val="000000"/>
                </a:solidFill>
                <a:latin typeface="Helvetica" panose="020B0604020202020204" pitchFamily="34" charset="0"/>
              </a:rPr>
              <a:t>种操作，来实现一个变量如何从主内存拷贝到工作内存，再从工作内存同步回主内存的细节。虚拟机必须保证每一个操作都是原子的，不可再分的（</a:t>
            </a:r>
            <a:r>
              <a:rPr lang="en-US" altLang="zh-CN" dirty="0">
                <a:solidFill>
                  <a:srgbClr val="000000"/>
                </a:solidFill>
                <a:latin typeface="Helvetica" panose="020B0604020202020204" pitchFamily="34" charset="0"/>
              </a:rPr>
              <a:t>double</a:t>
            </a:r>
            <a:r>
              <a:rPr lang="zh-CN" altLang="en-US" dirty="0">
                <a:solidFill>
                  <a:srgbClr val="000000"/>
                </a:solidFill>
                <a:latin typeface="Helvetica" panose="020B0604020202020204" pitchFamily="34" charset="0"/>
              </a:rPr>
              <a:t>，</a:t>
            </a:r>
            <a:r>
              <a:rPr lang="en-US" altLang="zh-CN" dirty="0">
                <a:solidFill>
                  <a:srgbClr val="000000"/>
                </a:solidFill>
                <a:latin typeface="Helvetica" panose="020B0604020202020204" pitchFamily="34" charset="0"/>
              </a:rPr>
              <a:t>long 8</a:t>
            </a:r>
            <a:r>
              <a:rPr lang="zh-CN" altLang="en-US" dirty="0">
                <a:solidFill>
                  <a:srgbClr val="000000"/>
                </a:solidFill>
                <a:latin typeface="Helvetica" panose="020B0604020202020204" pitchFamily="34" charset="0"/>
              </a:rPr>
              <a:t>字节的在某些平台上有例外）</a:t>
            </a:r>
          </a:p>
          <a:p>
            <a:r>
              <a:rPr lang="zh-CN" altLang="en-US" dirty="0">
                <a:solidFill>
                  <a:srgbClr val="000000"/>
                </a:solidFill>
                <a:latin typeface="Helvetica" panose="020B0604020202020204" pitchFamily="34" charset="0"/>
              </a:rPr>
              <a:t>       </a:t>
            </a:r>
            <a:endParaRPr lang="en-US" altLang="zh-CN" dirty="0">
              <a:solidFill>
                <a:srgbClr val="000000"/>
              </a:solidFill>
              <a:latin typeface="Helvetica" panose="020B0604020202020204" pitchFamily="34" charset="0"/>
            </a:endParaRPr>
          </a:p>
          <a:p>
            <a:r>
              <a:rPr lang="en-US" altLang="zh-CN" dirty="0">
                <a:solidFill>
                  <a:srgbClr val="000000"/>
                </a:solidFill>
                <a:latin typeface="Helvetica" panose="020B0604020202020204" pitchFamily="34" charset="0"/>
              </a:rPr>
              <a:t>       </a:t>
            </a:r>
            <a:r>
              <a:rPr lang="zh-CN" altLang="en-US" dirty="0">
                <a:solidFill>
                  <a:srgbClr val="000000"/>
                </a:solidFill>
                <a:latin typeface="Helvetica" panose="020B0604020202020204" pitchFamily="34" charset="0"/>
              </a:rPr>
              <a:t> </a:t>
            </a:r>
            <a:r>
              <a:rPr lang="en-US" altLang="zh-CN" dirty="0">
                <a:solidFill>
                  <a:srgbClr val="92D050"/>
                </a:solidFill>
                <a:latin typeface="Helvetica" panose="020B0604020202020204" pitchFamily="34" charset="0"/>
              </a:rPr>
              <a:t>lock</a:t>
            </a:r>
            <a:r>
              <a:rPr lang="zh-CN" altLang="en-US" dirty="0">
                <a:solidFill>
                  <a:srgbClr val="000000"/>
                </a:solidFill>
                <a:latin typeface="Helvetica" panose="020B0604020202020204" pitchFamily="34" charset="0"/>
              </a:rPr>
              <a:t>（锁定）：把一个变量标识为一条线程独占的状态</a:t>
            </a:r>
          </a:p>
          <a:p>
            <a:r>
              <a:rPr lang="zh-CN" altLang="en-US" dirty="0">
                <a:solidFill>
                  <a:srgbClr val="000000"/>
                </a:solidFill>
                <a:latin typeface="Helvetica" panose="020B0604020202020204" pitchFamily="34" charset="0"/>
              </a:rPr>
              <a:t>        </a:t>
            </a:r>
            <a:r>
              <a:rPr lang="en-US" altLang="zh-CN" dirty="0">
                <a:solidFill>
                  <a:srgbClr val="92D050"/>
                </a:solidFill>
                <a:latin typeface="Helvetica" panose="020B0604020202020204" pitchFamily="34" charset="0"/>
              </a:rPr>
              <a:t>unlock</a:t>
            </a:r>
            <a:r>
              <a:rPr lang="zh-CN" altLang="en-US" dirty="0">
                <a:solidFill>
                  <a:srgbClr val="000000"/>
                </a:solidFill>
                <a:latin typeface="Helvetica" panose="020B0604020202020204" pitchFamily="34" charset="0"/>
              </a:rPr>
              <a:t>（解锁）：把处于锁定状态的变量释放，才能被其他线程锁定</a:t>
            </a:r>
          </a:p>
          <a:p>
            <a:r>
              <a:rPr lang="zh-CN" altLang="en-US" dirty="0">
                <a:solidFill>
                  <a:srgbClr val="000000"/>
                </a:solidFill>
                <a:latin typeface="Helvetica" panose="020B0604020202020204" pitchFamily="34" charset="0"/>
              </a:rPr>
              <a:t>        </a:t>
            </a:r>
            <a:r>
              <a:rPr lang="en-US" altLang="zh-CN" dirty="0">
                <a:solidFill>
                  <a:srgbClr val="92D050"/>
                </a:solidFill>
                <a:latin typeface="Helvetica" panose="020B0604020202020204" pitchFamily="34" charset="0"/>
              </a:rPr>
              <a:t>read</a:t>
            </a:r>
            <a:r>
              <a:rPr lang="zh-CN" altLang="en-US" dirty="0">
                <a:solidFill>
                  <a:srgbClr val="000000"/>
                </a:solidFill>
                <a:latin typeface="Helvetica" panose="020B0604020202020204" pitchFamily="34" charset="0"/>
              </a:rPr>
              <a:t>（读取）：把变量的值从主内存传输到线程的工作内存中，以便随后的</a:t>
            </a:r>
            <a:r>
              <a:rPr lang="en-US" altLang="zh-CN" dirty="0">
                <a:solidFill>
                  <a:srgbClr val="000000"/>
                </a:solidFill>
                <a:latin typeface="Helvetica" panose="020B0604020202020204" pitchFamily="34" charset="0"/>
              </a:rPr>
              <a:t>load</a:t>
            </a:r>
            <a:r>
              <a:rPr lang="zh-CN" altLang="en-US" dirty="0">
                <a:solidFill>
                  <a:srgbClr val="000000"/>
                </a:solidFill>
                <a:latin typeface="Helvetica" panose="020B0604020202020204" pitchFamily="34" charset="0"/>
              </a:rPr>
              <a:t>操作</a:t>
            </a:r>
          </a:p>
          <a:p>
            <a:r>
              <a:rPr lang="zh-CN" altLang="en-US" dirty="0">
                <a:solidFill>
                  <a:srgbClr val="000000"/>
                </a:solidFill>
                <a:latin typeface="Helvetica" panose="020B0604020202020204" pitchFamily="34" charset="0"/>
              </a:rPr>
              <a:t>        </a:t>
            </a:r>
            <a:r>
              <a:rPr lang="en-US" altLang="zh-CN" dirty="0">
                <a:solidFill>
                  <a:srgbClr val="00B0F0"/>
                </a:solidFill>
                <a:latin typeface="Helvetica" panose="020B0604020202020204" pitchFamily="34" charset="0"/>
              </a:rPr>
              <a:t>load</a:t>
            </a:r>
            <a:r>
              <a:rPr lang="zh-CN" altLang="en-US" dirty="0">
                <a:solidFill>
                  <a:srgbClr val="000000"/>
                </a:solidFill>
                <a:latin typeface="Helvetica" panose="020B0604020202020204" pitchFamily="34" charset="0"/>
              </a:rPr>
              <a:t>（载入）：把</a:t>
            </a:r>
            <a:r>
              <a:rPr lang="en-US" altLang="zh-CN" dirty="0">
                <a:solidFill>
                  <a:srgbClr val="000000"/>
                </a:solidFill>
                <a:latin typeface="Helvetica" panose="020B0604020202020204" pitchFamily="34" charset="0"/>
              </a:rPr>
              <a:t>read</a:t>
            </a:r>
            <a:r>
              <a:rPr lang="zh-CN" altLang="en-US" dirty="0">
                <a:solidFill>
                  <a:srgbClr val="000000"/>
                </a:solidFill>
                <a:latin typeface="Helvetica" panose="020B0604020202020204" pitchFamily="34" charset="0"/>
              </a:rPr>
              <a:t>操作从主内存中得到的变量放入工作内存的变量副本中</a:t>
            </a:r>
          </a:p>
          <a:p>
            <a:r>
              <a:rPr lang="zh-CN" altLang="en-US" dirty="0">
                <a:solidFill>
                  <a:srgbClr val="000000"/>
                </a:solidFill>
                <a:latin typeface="Helvetica" panose="020B0604020202020204" pitchFamily="34" charset="0"/>
              </a:rPr>
              <a:t>        </a:t>
            </a:r>
            <a:r>
              <a:rPr lang="en-US" altLang="zh-CN" dirty="0">
                <a:solidFill>
                  <a:srgbClr val="00B0F0"/>
                </a:solidFill>
                <a:latin typeface="Helvetica" panose="020B0604020202020204" pitchFamily="34" charset="0"/>
              </a:rPr>
              <a:t>use</a:t>
            </a:r>
            <a:r>
              <a:rPr lang="zh-CN" altLang="en-US" dirty="0">
                <a:solidFill>
                  <a:srgbClr val="000000"/>
                </a:solidFill>
                <a:latin typeface="Helvetica" panose="020B0604020202020204" pitchFamily="34" charset="0"/>
              </a:rPr>
              <a:t>（使用）：把工作内存中一个变量的值传递给执行引擎，每当虚拟机遇到一个给变量赋值的字节码指令时执行这个操作</a:t>
            </a:r>
          </a:p>
          <a:p>
            <a:r>
              <a:rPr lang="zh-CN" altLang="en-US" dirty="0">
                <a:solidFill>
                  <a:srgbClr val="000000"/>
                </a:solidFill>
                <a:latin typeface="Helvetica" panose="020B0604020202020204" pitchFamily="34" charset="0"/>
              </a:rPr>
              <a:t>        </a:t>
            </a:r>
            <a:r>
              <a:rPr lang="en-US" altLang="zh-CN" dirty="0">
                <a:solidFill>
                  <a:srgbClr val="00B0F0"/>
                </a:solidFill>
                <a:latin typeface="Helvetica" panose="020B0604020202020204" pitchFamily="34" charset="0"/>
              </a:rPr>
              <a:t>assign</a:t>
            </a:r>
            <a:r>
              <a:rPr lang="zh-CN" altLang="en-US" dirty="0">
                <a:solidFill>
                  <a:srgbClr val="000000"/>
                </a:solidFill>
                <a:latin typeface="Helvetica" panose="020B0604020202020204" pitchFamily="34" charset="0"/>
              </a:rPr>
              <a:t>（赋值）：把一个从执行引擎收到的值赋给工作内存的变量，每当虚拟机遇到一个给变量赋值的字节码指令时执行这个操作</a:t>
            </a:r>
          </a:p>
          <a:p>
            <a:r>
              <a:rPr lang="zh-CN" altLang="en-US" dirty="0">
                <a:solidFill>
                  <a:srgbClr val="000000"/>
                </a:solidFill>
                <a:latin typeface="Helvetica" panose="020B0604020202020204" pitchFamily="34" charset="0"/>
              </a:rPr>
              <a:t>        </a:t>
            </a:r>
            <a:r>
              <a:rPr lang="en-US" altLang="zh-CN" dirty="0">
                <a:solidFill>
                  <a:srgbClr val="00B0F0"/>
                </a:solidFill>
                <a:latin typeface="Helvetica" panose="020B0604020202020204" pitchFamily="34" charset="0"/>
              </a:rPr>
              <a:t>store</a:t>
            </a:r>
            <a:r>
              <a:rPr lang="zh-CN" altLang="en-US" dirty="0">
                <a:solidFill>
                  <a:srgbClr val="000000"/>
                </a:solidFill>
                <a:latin typeface="Helvetica" panose="020B0604020202020204" pitchFamily="34" charset="0"/>
              </a:rPr>
              <a:t>（存储）：把工作内存中一个变量传送到主内存中，以供</a:t>
            </a:r>
            <a:r>
              <a:rPr lang="en-US" altLang="zh-CN" dirty="0">
                <a:solidFill>
                  <a:srgbClr val="000000"/>
                </a:solidFill>
                <a:latin typeface="Helvetica" panose="020B0604020202020204" pitchFamily="34" charset="0"/>
              </a:rPr>
              <a:t>write</a:t>
            </a:r>
            <a:r>
              <a:rPr lang="zh-CN" altLang="en-US" dirty="0">
                <a:solidFill>
                  <a:srgbClr val="000000"/>
                </a:solidFill>
                <a:latin typeface="Helvetica" panose="020B0604020202020204" pitchFamily="34" charset="0"/>
              </a:rPr>
              <a:t>操作使用</a:t>
            </a:r>
          </a:p>
          <a:p>
            <a:r>
              <a:rPr lang="zh-CN" altLang="en-US" dirty="0">
                <a:solidFill>
                  <a:srgbClr val="000000"/>
                </a:solidFill>
                <a:latin typeface="Helvetica" panose="020B0604020202020204" pitchFamily="34" charset="0"/>
              </a:rPr>
              <a:t>        </a:t>
            </a:r>
            <a:r>
              <a:rPr lang="en-US" altLang="zh-CN" dirty="0">
                <a:solidFill>
                  <a:srgbClr val="92D050"/>
                </a:solidFill>
                <a:latin typeface="Helvetica" panose="020B0604020202020204" pitchFamily="34" charset="0"/>
              </a:rPr>
              <a:t>write</a:t>
            </a:r>
            <a:r>
              <a:rPr lang="zh-CN" altLang="en-US" dirty="0">
                <a:solidFill>
                  <a:srgbClr val="000000"/>
                </a:solidFill>
                <a:latin typeface="Helvetica" panose="020B0604020202020204" pitchFamily="34" charset="0"/>
              </a:rPr>
              <a:t>（写入）：把</a:t>
            </a:r>
            <a:r>
              <a:rPr lang="en-US" altLang="zh-CN" dirty="0">
                <a:solidFill>
                  <a:srgbClr val="000000"/>
                </a:solidFill>
                <a:latin typeface="Helvetica" panose="020B0604020202020204" pitchFamily="34" charset="0"/>
              </a:rPr>
              <a:t>store</a:t>
            </a:r>
            <a:r>
              <a:rPr lang="zh-CN" altLang="en-US" dirty="0">
                <a:solidFill>
                  <a:srgbClr val="000000"/>
                </a:solidFill>
                <a:latin typeface="Helvetica" panose="020B0604020202020204" pitchFamily="34" charset="0"/>
              </a:rPr>
              <a:t>操作从工作内存中得到的变量的值写入到主内存的变量中</a:t>
            </a:r>
            <a:endParaRPr lang="zh-CN" altLang="en-US" b="0" i="0" dirty="0">
              <a:solidFill>
                <a:srgbClr val="000000"/>
              </a:solidFill>
              <a:effectLst/>
              <a:latin typeface="Helvetica" panose="020B0604020202020204" pitchFamily="34" charset="0"/>
            </a:endParaRPr>
          </a:p>
        </p:txBody>
      </p:sp>
      <p:pic>
        <p:nvPicPr>
          <p:cNvPr id="10" name="Picture 4" descr="https://timgsa.baidu.com/timg?image&amp;quality=80&amp;size=b9999_10000&amp;sec=1538973959142&amp;di=ce05a843d10e1b454614ebcf8bc54a86&amp;imgtype=0&amp;src=http%3A%2F%2Fimage.codes51.com%2FArticle%2Fimage%2F20160922%2F20160922183745_9448.jpg">
            <a:extLst>
              <a:ext uri="{FF2B5EF4-FFF2-40B4-BE49-F238E27FC236}">
                <a16:creationId xmlns:a16="http://schemas.microsoft.com/office/drawing/2014/main" id="{F649C2E5-4D39-4BE3-B279-65857329D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335" y="1625600"/>
            <a:ext cx="5715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89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2197B275-3578-4E22-A7B9-E82A136479CD}"/>
              </a:ext>
            </a:extLst>
          </p:cNvPr>
          <p:cNvSpPr txBox="1"/>
          <p:nvPr/>
        </p:nvSpPr>
        <p:spPr>
          <a:xfrm>
            <a:off x="4618682" y="1066800"/>
            <a:ext cx="2954656"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线程安全的实现方法</a:t>
            </a:r>
          </a:p>
        </p:txBody>
      </p:sp>
      <p:grpSp>
        <p:nvGrpSpPr>
          <p:cNvPr id="31" name="组合 30">
            <a:extLst>
              <a:ext uri="{FF2B5EF4-FFF2-40B4-BE49-F238E27FC236}">
                <a16:creationId xmlns:a16="http://schemas.microsoft.com/office/drawing/2014/main" id="{D0E98EB7-0532-4927-9FB3-D845CD86BAC7}"/>
              </a:ext>
            </a:extLst>
          </p:cNvPr>
          <p:cNvGrpSpPr/>
          <p:nvPr/>
        </p:nvGrpSpPr>
        <p:grpSpPr>
          <a:xfrm>
            <a:off x="3107235" y="1363958"/>
            <a:ext cx="5977530" cy="0"/>
            <a:chOff x="4486838" y="685800"/>
            <a:chExt cx="5977530" cy="0"/>
          </a:xfrm>
        </p:grpSpPr>
        <p:cxnSp>
          <p:nvCxnSpPr>
            <p:cNvPr id="32" name="直接连接符 9">
              <a:extLst>
                <a:ext uri="{FF2B5EF4-FFF2-40B4-BE49-F238E27FC236}">
                  <a16:creationId xmlns:a16="http://schemas.microsoft.com/office/drawing/2014/main" id="{0C200249-B937-4A6A-89E6-189AC9010C9E}"/>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9">
              <a:extLst>
                <a:ext uri="{FF2B5EF4-FFF2-40B4-BE49-F238E27FC236}">
                  <a16:creationId xmlns:a16="http://schemas.microsoft.com/office/drawing/2014/main" id="{C4381FD9-775F-4B24-BC8F-055EB7E5F532}"/>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1461DC2C-4361-4D1E-AC8E-62076302A9AE}"/>
              </a:ext>
            </a:extLst>
          </p:cNvPr>
          <p:cNvSpPr txBox="1"/>
          <p:nvPr/>
        </p:nvSpPr>
        <p:spPr>
          <a:xfrm>
            <a:off x="3307346" y="2806781"/>
            <a:ext cx="1049835" cy="372025"/>
          </a:xfrm>
          <a:prstGeom prst="rect">
            <a:avLst/>
          </a:prstGeom>
          <a:noFill/>
        </p:spPr>
        <p:txBody>
          <a:bodyPr wrap="square" rtlCol="0">
            <a:spAutoFit/>
          </a:bodyPr>
          <a:lstStyle/>
          <a:p>
            <a:pPr algn="l">
              <a:lnSpc>
                <a:spcPct val="125000"/>
              </a:lnSpc>
            </a:pPr>
            <a:r>
              <a:rPr lang="zh-CN" altLang="en-US" sz="1600" kern="0" dirty="0">
                <a:latin typeface="+mj-ea"/>
              </a:rPr>
              <a:t>互斥同步</a:t>
            </a:r>
          </a:p>
        </p:txBody>
      </p:sp>
      <p:sp>
        <p:nvSpPr>
          <p:cNvPr id="3" name="文本框 2">
            <a:extLst>
              <a:ext uri="{FF2B5EF4-FFF2-40B4-BE49-F238E27FC236}">
                <a16:creationId xmlns:a16="http://schemas.microsoft.com/office/drawing/2014/main" id="{A7A46FA5-B439-4CD0-9774-AC9982E69E3B}"/>
              </a:ext>
            </a:extLst>
          </p:cNvPr>
          <p:cNvSpPr txBox="1"/>
          <p:nvPr/>
        </p:nvSpPr>
        <p:spPr>
          <a:xfrm>
            <a:off x="1524000" y="4185632"/>
            <a:ext cx="3124200" cy="408382"/>
          </a:xfrm>
          <a:prstGeom prst="rect">
            <a:avLst/>
          </a:prstGeom>
          <a:noFill/>
        </p:spPr>
        <p:txBody>
          <a:bodyPr wrap="square" rtlCol="0">
            <a:spAutoFit/>
          </a:bodyPr>
          <a:lstStyle/>
          <a:p>
            <a:pPr>
              <a:lnSpc>
                <a:spcPct val="125000"/>
              </a:lnSpc>
            </a:pPr>
            <a:r>
              <a:rPr lang="zh-CN" altLang="en-US" dirty="0"/>
              <a:t>非阻塞同步</a:t>
            </a:r>
            <a:endParaRPr lang="zh-CN" altLang="en-US" sz="1600" kern="0" dirty="0">
              <a:latin typeface="+mj-ea"/>
            </a:endParaRPr>
          </a:p>
        </p:txBody>
      </p:sp>
      <p:sp>
        <p:nvSpPr>
          <p:cNvPr id="11" name="箭头: 下 10">
            <a:extLst>
              <a:ext uri="{FF2B5EF4-FFF2-40B4-BE49-F238E27FC236}">
                <a16:creationId xmlns:a16="http://schemas.microsoft.com/office/drawing/2014/main" id="{8A57474E-2667-434F-B4DE-24969ACCAEA2}"/>
              </a:ext>
            </a:extLst>
          </p:cNvPr>
          <p:cNvSpPr/>
          <p:nvPr/>
        </p:nvSpPr>
        <p:spPr>
          <a:xfrm rot="16200000">
            <a:off x="5082673" y="2554260"/>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lumMod val="85000"/>
                  <a:lumOff val="15000"/>
                </a:schemeClr>
              </a:solidFill>
            </a:endParaRPr>
          </a:p>
        </p:txBody>
      </p:sp>
      <p:sp>
        <p:nvSpPr>
          <p:cNvPr id="5" name="文本框 4">
            <a:extLst>
              <a:ext uri="{FF2B5EF4-FFF2-40B4-BE49-F238E27FC236}">
                <a16:creationId xmlns:a16="http://schemas.microsoft.com/office/drawing/2014/main" id="{26075363-87CC-424B-AA83-DFE4DD2C48A9}"/>
              </a:ext>
            </a:extLst>
          </p:cNvPr>
          <p:cNvSpPr txBox="1"/>
          <p:nvPr/>
        </p:nvSpPr>
        <p:spPr>
          <a:xfrm>
            <a:off x="6248400" y="2264157"/>
            <a:ext cx="1905000" cy="404598"/>
          </a:xfrm>
          <a:prstGeom prst="rect">
            <a:avLst/>
          </a:prstGeom>
          <a:noFill/>
        </p:spPr>
        <p:txBody>
          <a:bodyPr wrap="square" rtlCol="0">
            <a:spAutoFit/>
          </a:bodyPr>
          <a:lstStyle/>
          <a:p>
            <a:pPr algn="l">
              <a:lnSpc>
                <a:spcPct val="125000"/>
              </a:lnSpc>
            </a:pPr>
            <a:r>
              <a:rPr lang="en-US" altLang="zh-CN" dirty="0">
                <a:solidFill>
                  <a:srgbClr val="000000"/>
                </a:solidFill>
                <a:latin typeface="Helvetica" panose="020B0604020202020204" pitchFamily="34" charset="0"/>
              </a:rPr>
              <a:t>Synchronized</a:t>
            </a:r>
            <a:endParaRPr lang="zh-CN" altLang="en-US" dirty="0">
              <a:solidFill>
                <a:srgbClr val="000000"/>
              </a:solidFill>
              <a:latin typeface="Helvetica" panose="020B0604020202020204" pitchFamily="34" charset="0"/>
            </a:endParaRPr>
          </a:p>
        </p:txBody>
      </p:sp>
      <p:sp>
        <p:nvSpPr>
          <p:cNvPr id="7" name="矩形 6">
            <a:extLst>
              <a:ext uri="{FF2B5EF4-FFF2-40B4-BE49-F238E27FC236}">
                <a16:creationId xmlns:a16="http://schemas.microsoft.com/office/drawing/2014/main" id="{F123CDCC-65A4-4684-B30F-7BB1C8DD0C6C}"/>
              </a:ext>
            </a:extLst>
          </p:cNvPr>
          <p:cNvSpPr/>
          <p:nvPr/>
        </p:nvSpPr>
        <p:spPr>
          <a:xfrm>
            <a:off x="6248400" y="3091752"/>
            <a:ext cx="1685077" cy="369332"/>
          </a:xfrm>
          <a:prstGeom prst="rect">
            <a:avLst/>
          </a:prstGeom>
        </p:spPr>
        <p:txBody>
          <a:bodyPr wrap="none">
            <a:spAutoFit/>
          </a:bodyPr>
          <a:lstStyle/>
          <a:p>
            <a:r>
              <a:rPr lang="en-US" altLang="zh-CN" dirty="0" err="1">
                <a:solidFill>
                  <a:srgbClr val="000000"/>
                </a:solidFill>
                <a:latin typeface="Helvetica" panose="020B0604020202020204" pitchFamily="34" charset="0"/>
              </a:rPr>
              <a:t>ReentrantLock</a:t>
            </a:r>
            <a:endParaRPr lang="zh-CN" altLang="en-US" dirty="0"/>
          </a:p>
        </p:txBody>
      </p:sp>
      <p:sp>
        <p:nvSpPr>
          <p:cNvPr id="15" name="箭头: 下 14">
            <a:extLst>
              <a:ext uri="{FF2B5EF4-FFF2-40B4-BE49-F238E27FC236}">
                <a16:creationId xmlns:a16="http://schemas.microsoft.com/office/drawing/2014/main" id="{D1130F18-6A14-46BE-BC43-C42442668D87}"/>
              </a:ext>
            </a:extLst>
          </p:cNvPr>
          <p:cNvSpPr/>
          <p:nvPr/>
        </p:nvSpPr>
        <p:spPr>
          <a:xfrm rot="16200000">
            <a:off x="3544429" y="3916696"/>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lumMod val="85000"/>
                  <a:lumOff val="15000"/>
                </a:schemeClr>
              </a:solidFill>
            </a:endParaRPr>
          </a:p>
        </p:txBody>
      </p:sp>
      <p:sp>
        <p:nvSpPr>
          <p:cNvPr id="8" name="矩形 7">
            <a:extLst>
              <a:ext uri="{FF2B5EF4-FFF2-40B4-BE49-F238E27FC236}">
                <a16:creationId xmlns:a16="http://schemas.microsoft.com/office/drawing/2014/main" id="{77F80736-38C6-4E87-9304-08EB00DADD8D}"/>
              </a:ext>
            </a:extLst>
          </p:cNvPr>
          <p:cNvSpPr/>
          <p:nvPr/>
        </p:nvSpPr>
        <p:spPr>
          <a:xfrm>
            <a:off x="4495800" y="4066657"/>
            <a:ext cx="6096000" cy="646331"/>
          </a:xfrm>
          <a:prstGeom prst="rect">
            <a:avLst/>
          </a:prstGeom>
        </p:spPr>
        <p:txBody>
          <a:bodyPr>
            <a:spAutoFit/>
          </a:bodyPr>
          <a:lstStyle/>
          <a:p>
            <a:r>
              <a:rPr lang="zh-CN" altLang="en-US" dirty="0">
                <a:solidFill>
                  <a:srgbClr val="000000"/>
                </a:solidFill>
                <a:latin typeface="Helvetica" panose="020B0604020202020204" pitchFamily="34" charset="0"/>
              </a:rPr>
              <a:t>随着硬件指令集的发展，可以使用乐观锁实现，叫做非阻塞同步</a:t>
            </a:r>
            <a:endParaRPr lang="zh-CN" altLang="en-US" dirty="0"/>
          </a:p>
        </p:txBody>
      </p:sp>
    </p:spTree>
    <p:extLst>
      <p:ext uri="{BB962C8B-B14F-4D97-AF65-F5344CB8AC3E}">
        <p14:creationId xmlns:p14="http://schemas.microsoft.com/office/powerpoint/2010/main" val="316743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2197B275-3578-4E22-A7B9-E82A136479CD}"/>
              </a:ext>
            </a:extLst>
          </p:cNvPr>
          <p:cNvSpPr txBox="1"/>
          <p:nvPr/>
        </p:nvSpPr>
        <p:spPr>
          <a:xfrm>
            <a:off x="5234236" y="1066800"/>
            <a:ext cx="1723550"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线程的实现</a:t>
            </a:r>
          </a:p>
        </p:txBody>
      </p:sp>
      <p:grpSp>
        <p:nvGrpSpPr>
          <p:cNvPr id="31" name="组合 30">
            <a:extLst>
              <a:ext uri="{FF2B5EF4-FFF2-40B4-BE49-F238E27FC236}">
                <a16:creationId xmlns:a16="http://schemas.microsoft.com/office/drawing/2014/main" id="{D0E98EB7-0532-4927-9FB3-D845CD86BAC7}"/>
              </a:ext>
            </a:extLst>
          </p:cNvPr>
          <p:cNvGrpSpPr/>
          <p:nvPr/>
        </p:nvGrpSpPr>
        <p:grpSpPr>
          <a:xfrm>
            <a:off x="3107235" y="1371600"/>
            <a:ext cx="5977530" cy="0"/>
            <a:chOff x="4486838" y="685800"/>
            <a:chExt cx="5977530" cy="0"/>
          </a:xfrm>
        </p:grpSpPr>
        <p:cxnSp>
          <p:nvCxnSpPr>
            <p:cNvPr id="32" name="直接连接符 9">
              <a:extLst>
                <a:ext uri="{FF2B5EF4-FFF2-40B4-BE49-F238E27FC236}">
                  <a16:creationId xmlns:a16="http://schemas.microsoft.com/office/drawing/2014/main" id="{0C200249-B937-4A6A-89E6-189AC9010C9E}"/>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9">
              <a:extLst>
                <a:ext uri="{FF2B5EF4-FFF2-40B4-BE49-F238E27FC236}">
                  <a16:creationId xmlns:a16="http://schemas.microsoft.com/office/drawing/2014/main" id="{C4381FD9-775F-4B24-BC8F-055EB7E5F532}"/>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id="{FC7D06AC-53CF-45D0-A085-FEFD6E21608D}"/>
              </a:ext>
            </a:extLst>
          </p:cNvPr>
          <p:cNvSpPr txBox="1"/>
          <p:nvPr/>
        </p:nvSpPr>
        <p:spPr>
          <a:xfrm>
            <a:off x="913034" y="3076224"/>
            <a:ext cx="4243021" cy="1200329"/>
          </a:xfrm>
          <a:prstGeom prst="rect">
            <a:avLst/>
          </a:prstGeom>
          <a:noFill/>
        </p:spPr>
        <p:txBody>
          <a:bodyPr wrap="none" rtlCol="0">
            <a:spAutoFit/>
          </a:bodyPr>
          <a:lstStyle/>
          <a:p>
            <a:r>
              <a:rPr lang="en-US" altLang="zh-CN" dirty="0"/>
              <a:t>1.</a:t>
            </a:r>
            <a:r>
              <a:rPr lang="zh-CN" altLang="en-US" dirty="0"/>
              <a:t>内核线程实现</a:t>
            </a:r>
            <a:endParaRPr lang="en-US" altLang="zh-CN" dirty="0"/>
          </a:p>
          <a:p>
            <a:r>
              <a:rPr lang="en-US" altLang="zh-CN" dirty="0"/>
              <a:t>P</a:t>
            </a:r>
            <a:r>
              <a:rPr lang="zh-CN" altLang="en-US" dirty="0"/>
              <a:t>：</a:t>
            </a:r>
            <a:r>
              <a:rPr lang="en-US" altLang="zh-CN" dirty="0"/>
              <a:t>Process</a:t>
            </a:r>
            <a:r>
              <a:rPr lang="zh-CN" altLang="en-US" dirty="0"/>
              <a:t>，进程</a:t>
            </a:r>
            <a:endParaRPr lang="en-US" altLang="zh-CN" dirty="0"/>
          </a:p>
          <a:p>
            <a:r>
              <a:rPr lang="en-US" altLang="zh-CN" dirty="0" err="1"/>
              <a:t>LWP</a:t>
            </a:r>
            <a:r>
              <a:rPr lang="zh-CN" altLang="en-US" dirty="0"/>
              <a:t>：</a:t>
            </a:r>
            <a:r>
              <a:rPr lang="en-US" altLang="zh-CN" dirty="0"/>
              <a:t>Light Weight Process</a:t>
            </a:r>
            <a:r>
              <a:rPr lang="zh-CN" altLang="en-US" dirty="0"/>
              <a:t>，轻量级进程</a:t>
            </a:r>
            <a:endParaRPr lang="en-US" altLang="zh-CN" dirty="0"/>
          </a:p>
          <a:p>
            <a:r>
              <a:rPr lang="en-US" altLang="zh-CN" dirty="0" err="1"/>
              <a:t>KLT</a:t>
            </a:r>
            <a:r>
              <a:rPr lang="zh-CN" altLang="en-US" dirty="0"/>
              <a:t>：</a:t>
            </a:r>
            <a:r>
              <a:rPr lang="en-US" altLang="zh-CN" dirty="0"/>
              <a:t>Kernel-Level Thread</a:t>
            </a:r>
            <a:r>
              <a:rPr lang="zh-CN" altLang="en-US" dirty="0"/>
              <a:t>，内核线程</a:t>
            </a:r>
            <a:endParaRPr lang="en-US" altLang="zh-CN" dirty="0"/>
          </a:p>
        </p:txBody>
      </p:sp>
      <p:pic>
        <p:nvPicPr>
          <p:cNvPr id="8" name="Picture 2" descr="C:\Users\HHHHHH\Documents\My Knowledge\temp\dfaf4e9e-c1ce-4d16-9be1-40057ca08e89\128\index_files\2fbe117c-41c4-4f6f-a90d-afcb4cf9362d.jpg">
            <a:extLst>
              <a:ext uri="{FF2B5EF4-FFF2-40B4-BE49-F238E27FC236}">
                <a16:creationId xmlns:a16="http://schemas.microsoft.com/office/drawing/2014/main" id="{46B2D107-02A5-4EC9-9A20-E13EF44CB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712" y="2514600"/>
            <a:ext cx="5534025"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8E33F30-BF44-486F-A7F3-8A891E901763}"/>
              </a:ext>
            </a:extLst>
          </p:cNvPr>
          <p:cNvSpPr txBox="1"/>
          <p:nvPr/>
        </p:nvSpPr>
        <p:spPr>
          <a:xfrm>
            <a:off x="948227" y="3076224"/>
            <a:ext cx="3007746" cy="923330"/>
          </a:xfrm>
          <a:prstGeom prst="rect">
            <a:avLst/>
          </a:prstGeom>
          <a:noFill/>
        </p:spPr>
        <p:txBody>
          <a:bodyPr wrap="none" rtlCol="0">
            <a:spAutoFit/>
          </a:bodyPr>
          <a:lstStyle/>
          <a:p>
            <a:r>
              <a:rPr lang="en-US" altLang="zh-CN" dirty="0"/>
              <a:t>2.</a:t>
            </a:r>
            <a:r>
              <a:rPr lang="zh-CN" altLang="en-US" dirty="0"/>
              <a:t>用户线程实现</a:t>
            </a:r>
            <a:endParaRPr lang="en-US" altLang="zh-CN" dirty="0"/>
          </a:p>
          <a:p>
            <a:r>
              <a:rPr lang="en-US" altLang="zh-CN" dirty="0"/>
              <a:t>UT</a:t>
            </a:r>
            <a:r>
              <a:rPr lang="zh-CN" altLang="en-US" dirty="0"/>
              <a:t>：</a:t>
            </a:r>
            <a:r>
              <a:rPr lang="en-US" altLang="zh-CN" dirty="0"/>
              <a:t>User Thread</a:t>
            </a:r>
            <a:r>
              <a:rPr lang="zh-CN" altLang="en-US" dirty="0"/>
              <a:t>，用户线程</a:t>
            </a:r>
            <a:endParaRPr lang="en-US" altLang="zh-CN" dirty="0"/>
          </a:p>
          <a:p>
            <a:r>
              <a:rPr lang="en-US" altLang="zh-CN" dirty="0"/>
              <a:t>P</a:t>
            </a:r>
            <a:r>
              <a:rPr lang="zh-CN" altLang="en-US" dirty="0"/>
              <a:t>：</a:t>
            </a:r>
            <a:r>
              <a:rPr lang="en-US" altLang="zh-CN" dirty="0"/>
              <a:t>Process</a:t>
            </a:r>
            <a:r>
              <a:rPr lang="zh-CN" altLang="en-US" dirty="0"/>
              <a:t>，进程</a:t>
            </a:r>
            <a:endParaRPr lang="en-US" altLang="zh-CN" dirty="0"/>
          </a:p>
        </p:txBody>
      </p:sp>
      <p:pic>
        <p:nvPicPr>
          <p:cNvPr id="10" name="Picture 4" descr="C:\Users\HHHHHH\Documents\My Knowledge\temp\dfaf4e9e-c1ce-4d16-9be1-40057ca08e89\128\index_files\f6069f77-d807-4b6c-b202-4cdcd0ecc018.jpg">
            <a:extLst>
              <a:ext uri="{FF2B5EF4-FFF2-40B4-BE49-F238E27FC236}">
                <a16:creationId xmlns:a16="http://schemas.microsoft.com/office/drawing/2014/main" id="{B6EFF484-109D-4CEA-ABCF-7CCF4001D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111" y="2514600"/>
            <a:ext cx="4324350" cy="25908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EE300E5-D7C5-4E72-96BC-A4A627B4EA18}"/>
              </a:ext>
            </a:extLst>
          </p:cNvPr>
          <p:cNvSpPr txBox="1"/>
          <p:nvPr/>
        </p:nvSpPr>
        <p:spPr>
          <a:xfrm>
            <a:off x="927131" y="3097995"/>
            <a:ext cx="4243021" cy="1477328"/>
          </a:xfrm>
          <a:prstGeom prst="rect">
            <a:avLst/>
          </a:prstGeom>
          <a:noFill/>
        </p:spPr>
        <p:txBody>
          <a:bodyPr wrap="none" rtlCol="0">
            <a:spAutoFit/>
          </a:bodyPr>
          <a:lstStyle/>
          <a:p>
            <a:r>
              <a:rPr lang="en-US" altLang="zh-CN" dirty="0"/>
              <a:t>3.</a:t>
            </a:r>
            <a:r>
              <a:rPr lang="zh-CN" altLang="en-US" dirty="0"/>
              <a:t>用户线程加轻量级进程混合实现</a:t>
            </a:r>
            <a:endParaRPr lang="en-US" altLang="zh-CN" dirty="0"/>
          </a:p>
          <a:p>
            <a:r>
              <a:rPr lang="en-US" altLang="zh-CN" dirty="0"/>
              <a:t>UT</a:t>
            </a:r>
            <a:r>
              <a:rPr lang="zh-CN" altLang="en-US" dirty="0"/>
              <a:t>：</a:t>
            </a:r>
            <a:r>
              <a:rPr lang="en-US" altLang="zh-CN" dirty="0"/>
              <a:t>User Thread</a:t>
            </a:r>
            <a:r>
              <a:rPr lang="zh-CN" altLang="en-US" dirty="0"/>
              <a:t>，用户线程</a:t>
            </a:r>
            <a:endParaRPr lang="en-US" altLang="zh-CN" dirty="0"/>
          </a:p>
          <a:p>
            <a:r>
              <a:rPr lang="en-US" altLang="zh-CN" dirty="0" err="1"/>
              <a:t>LWP</a:t>
            </a:r>
            <a:r>
              <a:rPr lang="zh-CN" altLang="en-US" dirty="0"/>
              <a:t>：</a:t>
            </a:r>
            <a:r>
              <a:rPr lang="en-US" altLang="zh-CN" dirty="0"/>
              <a:t>Light Weight Process</a:t>
            </a:r>
            <a:r>
              <a:rPr lang="zh-CN" altLang="en-US" dirty="0"/>
              <a:t>，轻量级进程</a:t>
            </a:r>
            <a:endParaRPr lang="en-US" altLang="zh-CN" dirty="0"/>
          </a:p>
          <a:p>
            <a:r>
              <a:rPr lang="en-US" altLang="zh-CN" dirty="0" err="1"/>
              <a:t>KLT</a:t>
            </a:r>
            <a:r>
              <a:rPr lang="zh-CN" altLang="en-US" dirty="0"/>
              <a:t>：</a:t>
            </a:r>
            <a:r>
              <a:rPr lang="en-US" altLang="zh-CN" dirty="0"/>
              <a:t>Kernel-Level Thread</a:t>
            </a:r>
            <a:r>
              <a:rPr lang="zh-CN" altLang="en-US" dirty="0"/>
              <a:t>，内核线程</a:t>
            </a:r>
            <a:endParaRPr lang="en-US" altLang="zh-CN" dirty="0"/>
          </a:p>
          <a:p>
            <a:endParaRPr lang="zh-CN" altLang="en-US" dirty="0"/>
          </a:p>
        </p:txBody>
      </p:sp>
      <p:pic>
        <p:nvPicPr>
          <p:cNvPr id="12" name="Picture 6" descr="C:\Users\HHHHHH\Documents\My Knowledge\temp\dfaf4e9e-c1ce-4d16-9be1-40057ca08e89\128\index_files\38761cd0-0afe-4fc4-810b-7471446ee0af.jpg">
            <a:extLst>
              <a:ext uri="{FF2B5EF4-FFF2-40B4-BE49-F238E27FC236}">
                <a16:creationId xmlns:a16="http://schemas.microsoft.com/office/drawing/2014/main" id="{907AF867-1A85-4712-80F2-981E257E48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2209" y="2514600"/>
            <a:ext cx="58483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92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AEDBE5D-0A71-428D-A7FF-028112807FC6}"/>
              </a:ext>
            </a:extLst>
          </p:cNvPr>
          <p:cNvSpPr txBox="1"/>
          <p:nvPr/>
        </p:nvSpPr>
        <p:spPr>
          <a:xfrm>
            <a:off x="5053440" y="762000"/>
            <a:ext cx="2085123"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Java</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线程调度</a:t>
            </a:r>
          </a:p>
        </p:txBody>
      </p:sp>
      <p:grpSp>
        <p:nvGrpSpPr>
          <p:cNvPr id="9" name="组合 8">
            <a:extLst>
              <a:ext uri="{FF2B5EF4-FFF2-40B4-BE49-F238E27FC236}">
                <a16:creationId xmlns:a16="http://schemas.microsoft.com/office/drawing/2014/main" id="{426327BB-7FFA-44DD-A167-9D384659B76C}"/>
              </a:ext>
            </a:extLst>
          </p:cNvPr>
          <p:cNvGrpSpPr/>
          <p:nvPr/>
        </p:nvGrpSpPr>
        <p:grpSpPr>
          <a:xfrm>
            <a:off x="3145335" y="1059158"/>
            <a:ext cx="5901330" cy="0"/>
            <a:chOff x="4486838" y="685800"/>
            <a:chExt cx="5901330" cy="0"/>
          </a:xfrm>
        </p:grpSpPr>
        <p:cxnSp>
          <p:nvCxnSpPr>
            <p:cNvPr id="10" name="直接连接符 9">
              <a:extLst>
                <a:ext uri="{FF2B5EF4-FFF2-40B4-BE49-F238E27FC236}">
                  <a16:creationId xmlns:a16="http://schemas.microsoft.com/office/drawing/2014/main" id="{E52A7095-404B-4718-97B9-669A0DA7ECDF}"/>
                </a:ext>
              </a:extLst>
            </p:cNvPr>
            <p:cNvCxnSpPr>
              <a:cxnSpLocks/>
            </p:cNvCxnSpPr>
            <p:nvPr/>
          </p:nvCxnSpPr>
          <p:spPr>
            <a:xfrm>
              <a:off x="9007210"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9">
              <a:extLst>
                <a:ext uri="{FF2B5EF4-FFF2-40B4-BE49-F238E27FC236}">
                  <a16:creationId xmlns:a16="http://schemas.microsoft.com/office/drawing/2014/main" id="{ED3E6CB8-BFCC-4BE4-A947-DA5913D2649B}"/>
                </a:ext>
              </a:extLst>
            </p:cNvPr>
            <p:cNvCxnSpPr>
              <a:cxnSpLocks/>
            </p:cNvCxnSpPr>
            <p:nvPr/>
          </p:nvCxnSpPr>
          <p:spPr>
            <a:xfrm flipH="1">
              <a:off x="4486838"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F3A7A369-469B-4E7C-B180-32C2F0A23831}"/>
              </a:ext>
            </a:extLst>
          </p:cNvPr>
          <p:cNvSpPr/>
          <p:nvPr/>
        </p:nvSpPr>
        <p:spPr>
          <a:xfrm>
            <a:off x="3464510" y="1524000"/>
            <a:ext cx="5262979" cy="369332"/>
          </a:xfrm>
          <a:prstGeom prst="rect">
            <a:avLst/>
          </a:prstGeom>
        </p:spPr>
        <p:txBody>
          <a:bodyPr wrap="none">
            <a:spAutoFit/>
          </a:bodyPr>
          <a:lstStyle/>
          <a:p>
            <a:r>
              <a:rPr lang="zh-CN" altLang="en-US" dirty="0">
                <a:solidFill>
                  <a:srgbClr val="000000"/>
                </a:solidFill>
                <a:latin typeface="Helvetica" panose="020B0604020202020204" pitchFamily="34" charset="0"/>
              </a:rPr>
              <a:t>线程调度指的是：线程分配处理器使用权的过程。</a:t>
            </a:r>
            <a:endParaRPr lang="zh-CN" altLang="en-US" dirty="0"/>
          </a:p>
        </p:txBody>
      </p:sp>
      <p:sp>
        <p:nvSpPr>
          <p:cNvPr id="3" name="矩形 2">
            <a:extLst>
              <a:ext uri="{FF2B5EF4-FFF2-40B4-BE49-F238E27FC236}">
                <a16:creationId xmlns:a16="http://schemas.microsoft.com/office/drawing/2014/main" id="{D266B5EF-85D2-4A19-871A-AFEE2CE0A647}"/>
              </a:ext>
            </a:extLst>
          </p:cNvPr>
          <p:cNvSpPr/>
          <p:nvPr/>
        </p:nvSpPr>
        <p:spPr>
          <a:xfrm>
            <a:off x="3429000" y="1893332"/>
            <a:ext cx="6096000" cy="923330"/>
          </a:xfrm>
          <a:prstGeom prst="rect">
            <a:avLst/>
          </a:prstGeom>
        </p:spPr>
        <p:txBody>
          <a:bodyPr>
            <a:spAutoFit/>
          </a:bodyPr>
          <a:lstStyle/>
          <a:p>
            <a:r>
              <a:rPr lang="zh-CN" altLang="en-US" dirty="0">
                <a:solidFill>
                  <a:srgbClr val="000000"/>
                </a:solidFill>
                <a:latin typeface="Helvetica" panose="020B0604020202020204" pitchFamily="34" charset="0"/>
              </a:rPr>
              <a:t> 主要调度方式有两种：</a:t>
            </a:r>
          </a:p>
          <a:p>
            <a:pPr marL="1143000" lvl="2" indent="-228600">
              <a:buFont typeface="Arial" panose="020B0604020202020204" pitchFamily="34" charset="0"/>
              <a:buChar char="•"/>
            </a:pPr>
            <a:r>
              <a:rPr lang="zh-CN" altLang="en-US" dirty="0">
                <a:solidFill>
                  <a:srgbClr val="000000"/>
                </a:solidFill>
                <a:latin typeface="Helvetica" panose="020B0604020202020204" pitchFamily="34" charset="0"/>
              </a:rPr>
              <a:t>协同式线程调度</a:t>
            </a:r>
          </a:p>
          <a:p>
            <a:pPr marL="1143000" lvl="2" indent="-228600">
              <a:buFont typeface="Arial" panose="020B0604020202020204" pitchFamily="34" charset="0"/>
              <a:buChar char="•"/>
            </a:pPr>
            <a:r>
              <a:rPr lang="zh-CN" altLang="en-US" dirty="0">
                <a:solidFill>
                  <a:srgbClr val="000000"/>
                </a:solidFill>
                <a:latin typeface="Helvetica" panose="020B0604020202020204" pitchFamily="34" charset="0"/>
              </a:rPr>
              <a:t>抢占式线程调度</a:t>
            </a:r>
            <a:endParaRPr lang="zh-CN" altLang="en-US" b="0" i="0" dirty="0">
              <a:solidFill>
                <a:srgbClr val="000000"/>
              </a:solidFill>
              <a:effectLst/>
              <a:latin typeface="Helvetica" panose="020B0604020202020204" pitchFamily="34" charset="0"/>
            </a:endParaRPr>
          </a:p>
        </p:txBody>
      </p:sp>
      <p:sp>
        <p:nvSpPr>
          <p:cNvPr id="5" name="矩形 4">
            <a:extLst>
              <a:ext uri="{FF2B5EF4-FFF2-40B4-BE49-F238E27FC236}">
                <a16:creationId xmlns:a16="http://schemas.microsoft.com/office/drawing/2014/main" id="{34DF971A-ADD1-4589-A3D4-BCD16982AAB8}"/>
              </a:ext>
            </a:extLst>
          </p:cNvPr>
          <p:cNvSpPr/>
          <p:nvPr/>
        </p:nvSpPr>
        <p:spPr>
          <a:xfrm>
            <a:off x="5116906" y="4203221"/>
            <a:ext cx="1066800" cy="533400"/>
          </a:xfrm>
          <a:prstGeom prst="rect">
            <a:avLst/>
          </a:prstGeom>
          <a:solidFill>
            <a:schemeClr val="bg1"/>
          </a:solidFill>
          <a:ln>
            <a:solidFill>
              <a:schemeClr val="tx1"/>
            </a:solidFill>
          </a:ln>
        </p:spPr>
        <p:txBody>
          <a:bodyPr wrap="square" rtlCol="0" anchor="ctr">
            <a:noAutofit/>
          </a:bodyPr>
          <a:lstStyle/>
          <a:p>
            <a:pPr algn="ctr"/>
            <a:r>
              <a:rPr lang="zh-CN" altLang="en-US" sz="2400" dirty="0">
                <a:solidFill>
                  <a:schemeClr val="accent3">
                    <a:lumMod val="50000"/>
                  </a:schemeClr>
                </a:solidFill>
              </a:rPr>
              <a:t>线程</a:t>
            </a:r>
            <a:r>
              <a:rPr lang="en-US" altLang="zh-CN" sz="2400" dirty="0">
                <a:solidFill>
                  <a:schemeClr val="accent3">
                    <a:lumMod val="50000"/>
                  </a:schemeClr>
                </a:solidFill>
              </a:rPr>
              <a:t>T1</a:t>
            </a:r>
            <a:endParaRPr lang="zh-CN" altLang="en-US" sz="2400" dirty="0">
              <a:solidFill>
                <a:schemeClr val="accent3">
                  <a:lumMod val="50000"/>
                </a:schemeClr>
              </a:solidFill>
            </a:endParaRPr>
          </a:p>
        </p:txBody>
      </p:sp>
      <p:sp>
        <p:nvSpPr>
          <p:cNvPr id="12" name="矩形 11">
            <a:extLst>
              <a:ext uri="{FF2B5EF4-FFF2-40B4-BE49-F238E27FC236}">
                <a16:creationId xmlns:a16="http://schemas.microsoft.com/office/drawing/2014/main" id="{CA81D6AC-1FD2-4ECE-AD9B-C302E22ABB8C}"/>
              </a:ext>
            </a:extLst>
          </p:cNvPr>
          <p:cNvSpPr/>
          <p:nvPr/>
        </p:nvSpPr>
        <p:spPr>
          <a:xfrm>
            <a:off x="7532296" y="4196341"/>
            <a:ext cx="1160729" cy="533400"/>
          </a:xfrm>
          <a:prstGeom prst="rect">
            <a:avLst/>
          </a:prstGeom>
          <a:solidFill>
            <a:schemeClr val="bg1"/>
          </a:solidFill>
          <a:ln>
            <a:solidFill>
              <a:schemeClr val="tx1"/>
            </a:solidFill>
          </a:ln>
        </p:spPr>
        <p:txBody>
          <a:bodyPr wrap="square" rtlCol="0" anchor="ctr">
            <a:noAutofit/>
          </a:bodyPr>
          <a:lstStyle/>
          <a:p>
            <a:pPr algn="ctr"/>
            <a:r>
              <a:rPr lang="zh-CN" altLang="en-US" sz="2400" dirty="0">
                <a:solidFill>
                  <a:schemeClr val="accent3">
                    <a:lumMod val="50000"/>
                  </a:schemeClr>
                </a:solidFill>
              </a:rPr>
              <a:t>线程</a:t>
            </a:r>
            <a:r>
              <a:rPr lang="en-US" altLang="zh-CN" sz="2400" dirty="0">
                <a:solidFill>
                  <a:schemeClr val="accent3">
                    <a:lumMod val="50000"/>
                  </a:schemeClr>
                </a:solidFill>
              </a:rPr>
              <a:t>T2</a:t>
            </a:r>
            <a:endParaRPr lang="zh-CN" altLang="en-US" sz="2400" dirty="0">
              <a:solidFill>
                <a:schemeClr val="accent3">
                  <a:lumMod val="50000"/>
                </a:schemeClr>
              </a:solidFill>
            </a:endParaRPr>
          </a:p>
        </p:txBody>
      </p:sp>
      <p:sp>
        <p:nvSpPr>
          <p:cNvPr id="6" name="箭头: 下 5">
            <a:extLst>
              <a:ext uri="{FF2B5EF4-FFF2-40B4-BE49-F238E27FC236}">
                <a16:creationId xmlns:a16="http://schemas.microsoft.com/office/drawing/2014/main" id="{3C364DF0-711A-48A9-85CB-DACDB35C109C}"/>
              </a:ext>
            </a:extLst>
          </p:cNvPr>
          <p:cNvSpPr/>
          <p:nvPr/>
        </p:nvSpPr>
        <p:spPr>
          <a:xfrm>
            <a:off x="5459806" y="3430336"/>
            <a:ext cx="381000" cy="685800"/>
          </a:xfrm>
          <a:prstGeom prst="downArrow">
            <a:avLst/>
          </a:prstGeom>
          <a:solidFill>
            <a:schemeClr val="accent3">
              <a:lumMod val="40000"/>
              <a:lumOff val="60000"/>
            </a:schemeClr>
          </a:solidFill>
        </p:spPr>
        <p:txBody>
          <a:bodyPr wrap="square" rtlCol="0" anchor="ctr">
            <a:noAutofit/>
          </a:bodyPr>
          <a:lstStyle/>
          <a:p>
            <a:pPr algn="ctr"/>
            <a:endParaRPr lang="zh-CN" altLang="en-US" sz="2400">
              <a:solidFill>
                <a:schemeClr val="bg1"/>
              </a:solidFill>
            </a:endParaRPr>
          </a:p>
        </p:txBody>
      </p:sp>
      <p:sp>
        <p:nvSpPr>
          <p:cNvPr id="13" name="箭头: 下 12">
            <a:extLst>
              <a:ext uri="{FF2B5EF4-FFF2-40B4-BE49-F238E27FC236}">
                <a16:creationId xmlns:a16="http://schemas.microsoft.com/office/drawing/2014/main" id="{5D82688D-E241-4D39-9CEC-6421F1572875}"/>
              </a:ext>
            </a:extLst>
          </p:cNvPr>
          <p:cNvSpPr/>
          <p:nvPr/>
        </p:nvSpPr>
        <p:spPr>
          <a:xfrm>
            <a:off x="5459806" y="4845477"/>
            <a:ext cx="381000" cy="685800"/>
          </a:xfrm>
          <a:prstGeom prst="downArrow">
            <a:avLst/>
          </a:prstGeom>
          <a:solidFill>
            <a:schemeClr val="accent3">
              <a:lumMod val="40000"/>
              <a:lumOff val="60000"/>
            </a:schemeClr>
          </a:solidFill>
        </p:spPr>
        <p:txBody>
          <a:bodyPr wrap="square" rtlCol="0" anchor="ctr">
            <a:noAutofit/>
          </a:bodyPr>
          <a:lstStyle/>
          <a:p>
            <a:pPr algn="ctr"/>
            <a:endParaRPr lang="zh-CN" altLang="en-US" sz="2400">
              <a:solidFill>
                <a:schemeClr val="bg1"/>
              </a:solidFill>
            </a:endParaRPr>
          </a:p>
        </p:txBody>
      </p:sp>
      <p:sp>
        <p:nvSpPr>
          <p:cNvPr id="7" name="椭圆 6">
            <a:extLst>
              <a:ext uri="{FF2B5EF4-FFF2-40B4-BE49-F238E27FC236}">
                <a16:creationId xmlns:a16="http://schemas.microsoft.com/office/drawing/2014/main" id="{A840A6C7-A385-438D-A50F-84D6872B1E14}"/>
              </a:ext>
            </a:extLst>
          </p:cNvPr>
          <p:cNvSpPr/>
          <p:nvPr/>
        </p:nvSpPr>
        <p:spPr>
          <a:xfrm>
            <a:off x="5040706" y="5652931"/>
            <a:ext cx="1219200" cy="533400"/>
          </a:xfrm>
          <a:prstGeom prst="ellipse">
            <a:avLst/>
          </a:prstGeom>
          <a:solidFill>
            <a:schemeClr val="accent3">
              <a:lumMod val="40000"/>
              <a:lumOff val="6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bg1"/>
                </a:solidFill>
              </a:rPr>
              <a:t>结束</a:t>
            </a:r>
          </a:p>
        </p:txBody>
      </p:sp>
      <p:sp>
        <p:nvSpPr>
          <p:cNvPr id="14" name="矩形 13">
            <a:extLst>
              <a:ext uri="{FF2B5EF4-FFF2-40B4-BE49-F238E27FC236}">
                <a16:creationId xmlns:a16="http://schemas.microsoft.com/office/drawing/2014/main" id="{B0DDD1A5-4D62-415C-A728-DCA59C33151D}"/>
              </a:ext>
            </a:extLst>
          </p:cNvPr>
          <p:cNvSpPr/>
          <p:nvPr/>
        </p:nvSpPr>
        <p:spPr>
          <a:xfrm>
            <a:off x="1066800" y="4182785"/>
            <a:ext cx="2723823" cy="369332"/>
          </a:xfrm>
          <a:prstGeom prst="rect">
            <a:avLst/>
          </a:prstGeom>
        </p:spPr>
        <p:txBody>
          <a:bodyPr wrap="none">
            <a:spAutoFit/>
          </a:bodyPr>
          <a:lstStyle/>
          <a:p>
            <a:pPr lvl="2"/>
            <a:r>
              <a:rPr lang="zh-CN" altLang="en-US" dirty="0">
                <a:solidFill>
                  <a:srgbClr val="000000"/>
                </a:solidFill>
                <a:latin typeface="Helvetica" panose="020B0604020202020204" pitchFamily="34" charset="0"/>
              </a:rPr>
              <a:t>协同式线程调度</a:t>
            </a:r>
          </a:p>
        </p:txBody>
      </p:sp>
      <p:sp>
        <p:nvSpPr>
          <p:cNvPr id="16" name="箭头: 下 15">
            <a:extLst>
              <a:ext uri="{FF2B5EF4-FFF2-40B4-BE49-F238E27FC236}">
                <a16:creationId xmlns:a16="http://schemas.microsoft.com/office/drawing/2014/main" id="{4239FA7F-BA91-4855-91E8-76DE69C86A28}"/>
              </a:ext>
            </a:extLst>
          </p:cNvPr>
          <p:cNvSpPr/>
          <p:nvPr/>
        </p:nvSpPr>
        <p:spPr>
          <a:xfrm rot="13576288">
            <a:off x="6669030" y="4877264"/>
            <a:ext cx="381000" cy="685800"/>
          </a:xfrm>
          <a:prstGeom prst="downArrow">
            <a:avLst/>
          </a:prstGeom>
          <a:solidFill>
            <a:schemeClr val="accent3">
              <a:lumMod val="40000"/>
              <a:lumOff val="60000"/>
            </a:schemeClr>
          </a:solidFill>
        </p:spPr>
        <p:txBody>
          <a:bodyPr wrap="square" rtlCol="0" anchor="ctr">
            <a:noAutofit/>
          </a:bodyPr>
          <a:lstStyle/>
          <a:p>
            <a:pPr algn="ctr"/>
            <a:endParaRPr lang="zh-CN" altLang="en-US" sz="2400" dirty="0">
              <a:solidFill>
                <a:schemeClr val="bg1"/>
              </a:solidFill>
            </a:endParaRPr>
          </a:p>
        </p:txBody>
      </p:sp>
    </p:spTree>
    <p:extLst>
      <p:ext uri="{BB962C8B-B14F-4D97-AF65-F5344CB8AC3E}">
        <p14:creationId xmlns:p14="http://schemas.microsoft.com/office/powerpoint/2010/main" val="39285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AEDBE5D-0A71-428D-A7FF-028112807FC6}"/>
              </a:ext>
            </a:extLst>
          </p:cNvPr>
          <p:cNvSpPr txBox="1"/>
          <p:nvPr/>
        </p:nvSpPr>
        <p:spPr>
          <a:xfrm>
            <a:off x="5053440" y="762000"/>
            <a:ext cx="2085123"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Java</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线程调度</a:t>
            </a:r>
          </a:p>
        </p:txBody>
      </p:sp>
      <p:grpSp>
        <p:nvGrpSpPr>
          <p:cNvPr id="9" name="组合 8">
            <a:extLst>
              <a:ext uri="{FF2B5EF4-FFF2-40B4-BE49-F238E27FC236}">
                <a16:creationId xmlns:a16="http://schemas.microsoft.com/office/drawing/2014/main" id="{426327BB-7FFA-44DD-A167-9D384659B76C}"/>
              </a:ext>
            </a:extLst>
          </p:cNvPr>
          <p:cNvGrpSpPr/>
          <p:nvPr/>
        </p:nvGrpSpPr>
        <p:grpSpPr>
          <a:xfrm>
            <a:off x="3145335" y="1059158"/>
            <a:ext cx="5901330" cy="0"/>
            <a:chOff x="4486838" y="685800"/>
            <a:chExt cx="5901330" cy="0"/>
          </a:xfrm>
        </p:grpSpPr>
        <p:cxnSp>
          <p:nvCxnSpPr>
            <p:cNvPr id="10" name="直接连接符 9">
              <a:extLst>
                <a:ext uri="{FF2B5EF4-FFF2-40B4-BE49-F238E27FC236}">
                  <a16:creationId xmlns:a16="http://schemas.microsoft.com/office/drawing/2014/main" id="{E52A7095-404B-4718-97B9-669A0DA7ECDF}"/>
                </a:ext>
              </a:extLst>
            </p:cNvPr>
            <p:cNvCxnSpPr>
              <a:cxnSpLocks/>
            </p:cNvCxnSpPr>
            <p:nvPr/>
          </p:nvCxnSpPr>
          <p:spPr>
            <a:xfrm>
              <a:off x="9007210"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9">
              <a:extLst>
                <a:ext uri="{FF2B5EF4-FFF2-40B4-BE49-F238E27FC236}">
                  <a16:creationId xmlns:a16="http://schemas.microsoft.com/office/drawing/2014/main" id="{ED3E6CB8-BFCC-4BE4-A947-DA5913D2649B}"/>
                </a:ext>
              </a:extLst>
            </p:cNvPr>
            <p:cNvCxnSpPr>
              <a:cxnSpLocks/>
            </p:cNvCxnSpPr>
            <p:nvPr/>
          </p:nvCxnSpPr>
          <p:spPr>
            <a:xfrm flipH="1">
              <a:off x="4486838"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F3A7A369-469B-4E7C-B180-32C2F0A23831}"/>
              </a:ext>
            </a:extLst>
          </p:cNvPr>
          <p:cNvSpPr/>
          <p:nvPr/>
        </p:nvSpPr>
        <p:spPr>
          <a:xfrm>
            <a:off x="3464510" y="1524000"/>
            <a:ext cx="5262979" cy="369332"/>
          </a:xfrm>
          <a:prstGeom prst="rect">
            <a:avLst/>
          </a:prstGeom>
        </p:spPr>
        <p:txBody>
          <a:bodyPr wrap="none">
            <a:spAutoFit/>
          </a:bodyPr>
          <a:lstStyle/>
          <a:p>
            <a:r>
              <a:rPr lang="zh-CN" altLang="en-US" dirty="0">
                <a:solidFill>
                  <a:srgbClr val="000000"/>
                </a:solidFill>
                <a:latin typeface="Helvetica" panose="020B0604020202020204" pitchFamily="34" charset="0"/>
              </a:rPr>
              <a:t>线程调度指的是：线程分配处理器使用权的过程。</a:t>
            </a:r>
            <a:endParaRPr lang="zh-CN" altLang="en-US" dirty="0"/>
          </a:p>
        </p:txBody>
      </p:sp>
      <p:sp>
        <p:nvSpPr>
          <p:cNvPr id="3" name="矩形 2">
            <a:extLst>
              <a:ext uri="{FF2B5EF4-FFF2-40B4-BE49-F238E27FC236}">
                <a16:creationId xmlns:a16="http://schemas.microsoft.com/office/drawing/2014/main" id="{D266B5EF-85D2-4A19-871A-AFEE2CE0A647}"/>
              </a:ext>
            </a:extLst>
          </p:cNvPr>
          <p:cNvSpPr/>
          <p:nvPr/>
        </p:nvSpPr>
        <p:spPr>
          <a:xfrm>
            <a:off x="3429000" y="1893332"/>
            <a:ext cx="6096000" cy="923330"/>
          </a:xfrm>
          <a:prstGeom prst="rect">
            <a:avLst/>
          </a:prstGeom>
        </p:spPr>
        <p:txBody>
          <a:bodyPr>
            <a:spAutoFit/>
          </a:bodyPr>
          <a:lstStyle/>
          <a:p>
            <a:r>
              <a:rPr lang="zh-CN" altLang="en-US" dirty="0">
                <a:solidFill>
                  <a:srgbClr val="000000"/>
                </a:solidFill>
                <a:latin typeface="Helvetica" panose="020B0604020202020204" pitchFamily="34" charset="0"/>
              </a:rPr>
              <a:t> 主要调度方式有两种：</a:t>
            </a:r>
          </a:p>
          <a:p>
            <a:pPr marL="1143000" lvl="2" indent="-228600">
              <a:buFont typeface="Arial" panose="020B0604020202020204" pitchFamily="34" charset="0"/>
              <a:buChar char="•"/>
            </a:pPr>
            <a:r>
              <a:rPr lang="zh-CN" altLang="en-US" dirty="0">
                <a:solidFill>
                  <a:srgbClr val="000000"/>
                </a:solidFill>
                <a:latin typeface="Helvetica" panose="020B0604020202020204" pitchFamily="34" charset="0"/>
              </a:rPr>
              <a:t>协同式线程调度</a:t>
            </a:r>
          </a:p>
          <a:p>
            <a:pPr marL="1143000" lvl="2" indent="-228600">
              <a:buFont typeface="Arial" panose="020B0604020202020204" pitchFamily="34" charset="0"/>
              <a:buChar char="•"/>
            </a:pPr>
            <a:r>
              <a:rPr lang="zh-CN" altLang="en-US" dirty="0">
                <a:solidFill>
                  <a:srgbClr val="000000"/>
                </a:solidFill>
                <a:latin typeface="Helvetica" panose="020B0604020202020204" pitchFamily="34" charset="0"/>
              </a:rPr>
              <a:t>抢占式线程调度</a:t>
            </a:r>
            <a:endParaRPr lang="zh-CN" altLang="en-US" b="0" i="0" dirty="0">
              <a:solidFill>
                <a:srgbClr val="000000"/>
              </a:solidFill>
              <a:effectLst/>
              <a:latin typeface="Helvetica" panose="020B0604020202020204" pitchFamily="34" charset="0"/>
            </a:endParaRPr>
          </a:p>
        </p:txBody>
      </p:sp>
      <p:sp>
        <p:nvSpPr>
          <p:cNvPr id="5" name="矩形 4">
            <a:extLst>
              <a:ext uri="{FF2B5EF4-FFF2-40B4-BE49-F238E27FC236}">
                <a16:creationId xmlns:a16="http://schemas.microsoft.com/office/drawing/2014/main" id="{34DF971A-ADD1-4589-A3D4-BCD16982AAB8}"/>
              </a:ext>
            </a:extLst>
          </p:cNvPr>
          <p:cNvSpPr/>
          <p:nvPr/>
        </p:nvSpPr>
        <p:spPr>
          <a:xfrm>
            <a:off x="5116906" y="4203221"/>
            <a:ext cx="1066800" cy="533400"/>
          </a:xfrm>
          <a:prstGeom prst="rect">
            <a:avLst/>
          </a:prstGeom>
          <a:solidFill>
            <a:schemeClr val="bg1"/>
          </a:solidFill>
          <a:ln>
            <a:solidFill>
              <a:schemeClr val="tx1"/>
            </a:solidFill>
          </a:ln>
        </p:spPr>
        <p:txBody>
          <a:bodyPr wrap="square" rtlCol="0" anchor="ctr">
            <a:noAutofit/>
          </a:bodyPr>
          <a:lstStyle/>
          <a:p>
            <a:pPr algn="ctr"/>
            <a:r>
              <a:rPr lang="zh-CN" altLang="en-US" sz="2400" dirty="0">
                <a:solidFill>
                  <a:schemeClr val="accent3">
                    <a:lumMod val="50000"/>
                  </a:schemeClr>
                </a:solidFill>
              </a:rPr>
              <a:t>线程</a:t>
            </a:r>
            <a:r>
              <a:rPr lang="en-US" altLang="zh-CN" sz="2400" dirty="0">
                <a:solidFill>
                  <a:schemeClr val="accent3">
                    <a:lumMod val="50000"/>
                  </a:schemeClr>
                </a:solidFill>
              </a:rPr>
              <a:t>T1</a:t>
            </a:r>
            <a:endParaRPr lang="zh-CN" altLang="en-US" sz="2400" dirty="0">
              <a:solidFill>
                <a:schemeClr val="accent3">
                  <a:lumMod val="50000"/>
                </a:schemeClr>
              </a:solidFill>
            </a:endParaRPr>
          </a:p>
        </p:txBody>
      </p:sp>
      <p:sp>
        <p:nvSpPr>
          <p:cNvPr id="12" name="矩形 11">
            <a:extLst>
              <a:ext uri="{FF2B5EF4-FFF2-40B4-BE49-F238E27FC236}">
                <a16:creationId xmlns:a16="http://schemas.microsoft.com/office/drawing/2014/main" id="{CA81D6AC-1FD2-4ECE-AD9B-C302E22ABB8C}"/>
              </a:ext>
            </a:extLst>
          </p:cNvPr>
          <p:cNvSpPr/>
          <p:nvPr/>
        </p:nvSpPr>
        <p:spPr>
          <a:xfrm>
            <a:off x="6717391" y="4204556"/>
            <a:ext cx="1160729" cy="533400"/>
          </a:xfrm>
          <a:prstGeom prst="rect">
            <a:avLst/>
          </a:prstGeom>
          <a:solidFill>
            <a:schemeClr val="bg1"/>
          </a:solidFill>
          <a:ln>
            <a:solidFill>
              <a:schemeClr val="tx1"/>
            </a:solidFill>
          </a:ln>
        </p:spPr>
        <p:txBody>
          <a:bodyPr wrap="square" rtlCol="0" anchor="ctr">
            <a:noAutofit/>
          </a:bodyPr>
          <a:lstStyle/>
          <a:p>
            <a:pPr algn="ctr"/>
            <a:r>
              <a:rPr lang="zh-CN" altLang="en-US" sz="2400" dirty="0">
                <a:solidFill>
                  <a:schemeClr val="accent3">
                    <a:lumMod val="50000"/>
                  </a:schemeClr>
                </a:solidFill>
              </a:rPr>
              <a:t>线程</a:t>
            </a:r>
            <a:r>
              <a:rPr lang="en-US" altLang="zh-CN" sz="2400" dirty="0">
                <a:solidFill>
                  <a:schemeClr val="accent3">
                    <a:lumMod val="50000"/>
                  </a:schemeClr>
                </a:solidFill>
              </a:rPr>
              <a:t>T2</a:t>
            </a:r>
            <a:endParaRPr lang="zh-CN" altLang="en-US" sz="2400" dirty="0">
              <a:solidFill>
                <a:schemeClr val="accent3">
                  <a:lumMod val="50000"/>
                </a:schemeClr>
              </a:solidFill>
            </a:endParaRPr>
          </a:p>
        </p:txBody>
      </p:sp>
      <p:sp>
        <p:nvSpPr>
          <p:cNvPr id="6" name="箭头: 下 5">
            <a:extLst>
              <a:ext uri="{FF2B5EF4-FFF2-40B4-BE49-F238E27FC236}">
                <a16:creationId xmlns:a16="http://schemas.microsoft.com/office/drawing/2014/main" id="{3C364DF0-711A-48A9-85CB-DACDB35C109C}"/>
              </a:ext>
            </a:extLst>
          </p:cNvPr>
          <p:cNvSpPr/>
          <p:nvPr/>
        </p:nvSpPr>
        <p:spPr>
          <a:xfrm>
            <a:off x="5459806" y="3430336"/>
            <a:ext cx="381000" cy="685800"/>
          </a:xfrm>
          <a:prstGeom prst="downArrow">
            <a:avLst/>
          </a:prstGeom>
          <a:solidFill>
            <a:schemeClr val="accent3">
              <a:lumMod val="40000"/>
              <a:lumOff val="60000"/>
            </a:schemeClr>
          </a:solidFill>
        </p:spPr>
        <p:txBody>
          <a:bodyPr wrap="square" rtlCol="0" anchor="ctr">
            <a:noAutofit/>
          </a:bodyPr>
          <a:lstStyle/>
          <a:p>
            <a:pPr algn="ctr"/>
            <a:endParaRPr lang="zh-CN" altLang="en-US" sz="2400" dirty="0">
              <a:solidFill>
                <a:schemeClr val="bg1"/>
              </a:solidFill>
            </a:endParaRPr>
          </a:p>
        </p:txBody>
      </p:sp>
      <p:sp>
        <p:nvSpPr>
          <p:cNvPr id="14" name="矩形 13">
            <a:extLst>
              <a:ext uri="{FF2B5EF4-FFF2-40B4-BE49-F238E27FC236}">
                <a16:creationId xmlns:a16="http://schemas.microsoft.com/office/drawing/2014/main" id="{B0DDD1A5-4D62-415C-A728-DCA59C33151D}"/>
              </a:ext>
            </a:extLst>
          </p:cNvPr>
          <p:cNvSpPr/>
          <p:nvPr/>
        </p:nvSpPr>
        <p:spPr>
          <a:xfrm>
            <a:off x="1066800" y="4182785"/>
            <a:ext cx="2723823" cy="369332"/>
          </a:xfrm>
          <a:prstGeom prst="rect">
            <a:avLst/>
          </a:prstGeom>
        </p:spPr>
        <p:txBody>
          <a:bodyPr wrap="none">
            <a:spAutoFit/>
          </a:bodyPr>
          <a:lstStyle/>
          <a:p>
            <a:pPr lvl="2"/>
            <a:r>
              <a:rPr lang="zh-CN" altLang="en-US" dirty="0">
                <a:solidFill>
                  <a:srgbClr val="000000"/>
                </a:solidFill>
                <a:latin typeface="Helvetica" panose="020B0604020202020204" pitchFamily="34" charset="0"/>
              </a:rPr>
              <a:t>抢占式线程调度</a:t>
            </a:r>
          </a:p>
        </p:txBody>
      </p:sp>
      <p:sp>
        <p:nvSpPr>
          <p:cNvPr id="15" name="矩形 14">
            <a:extLst>
              <a:ext uri="{FF2B5EF4-FFF2-40B4-BE49-F238E27FC236}">
                <a16:creationId xmlns:a16="http://schemas.microsoft.com/office/drawing/2014/main" id="{02A6DD76-9AD0-4134-A8BF-BF55103299A7}"/>
              </a:ext>
            </a:extLst>
          </p:cNvPr>
          <p:cNvSpPr/>
          <p:nvPr/>
        </p:nvSpPr>
        <p:spPr>
          <a:xfrm>
            <a:off x="8411805" y="4216386"/>
            <a:ext cx="1160729" cy="533400"/>
          </a:xfrm>
          <a:prstGeom prst="rect">
            <a:avLst/>
          </a:prstGeom>
          <a:solidFill>
            <a:schemeClr val="bg1"/>
          </a:solidFill>
          <a:ln>
            <a:solidFill>
              <a:schemeClr val="tx1"/>
            </a:solidFill>
          </a:ln>
        </p:spPr>
        <p:txBody>
          <a:bodyPr wrap="square" rtlCol="0" anchor="ctr">
            <a:noAutofit/>
          </a:bodyPr>
          <a:lstStyle/>
          <a:p>
            <a:pPr algn="ctr"/>
            <a:r>
              <a:rPr lang="zh-CN" altLang="en-US" sz="2400" dirty="0">
                <a:solidFill>
                  <a:schemeClr val="accent3">
                    <a:lumMod val="50000"/>
                  </a:schemeClr>
                </a:solidFill>
              </a:rPr>
              <a:t>线程</a:t>
            </a:r>
            <a:r>
              <a:rPr lang="en-US" altLang="zh-CN" sz="2400" dirty="0">
                <a:solidFill>
                  <a:schemeClr val="accent3">
                    <a:lumMod val="50000"/>
                  </a:schemeClr>
                </a:solidFill>
              </a:rPr>
              <a:t>T3</a:t>
            </a:r>
            <a:endParaRPr lang="zh-CN" altLang="en-US" sz="2400" dirty="0">
              <a:solidFill>
                <a:schemeClr val="accent3">
                  <a:lumMod val="50000"/>
                </a:schemeClr>
              </a:solidFill>
            </a:endParaRPr>
          </a:p>
        </p:txBody>
      </p:sp>
      <p:cxnSp>
        <p:nvCxnSpPr>
          <p:cNvPr id="17" name="直接箭头连接符 16">
            <a:extLst>
              <a:ext uri="{FF2B5EF4-FFF2-40B4-BE49-F238E27FC236}">
                <a16:creationId xmlns:a16="http://schemas.microsoft.com/office/drawing/2014/main" id="{88E59CE6-2B92-4311-AE52-3D2ADF832DE6}"/>
              </a:ext>
            </a:extLst>
          </p:cNvPr>
          <p:cNvCxnSpPr/>
          <p:nvPr/>
        </p:nvCxnSpPr>
        <p:spPr>
          <a:xfrm>
            <a:off x="3714423" y="3733800"/>
            <a:ext cx="6496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E671E3DA-0B13-4A48-B3FD-715E4CA0A1E5}"/>
              </a:ext>
            </a:extLst>
          </p:cNvPr>
          <p:cNvSpPr txBox="1"/>
          <p:nvPr/>
        </p:nvSpPr>
        <p:spPr>
          <a:xfrm>
            <a:off x="10224097" y="3587223"/>
            <a:ext cx="1447800" cy="372025"/>
          </a:xfrm>
          <a:prstGeom prst="rect">
            <a:avLst/>
          </a:prstGeom>
          <a:noFill/>
        </p:spPr>
        <p:txBody>
          <a:bodyPr wrap="square" rtlCol="0">
            <a:spAutoFit/>
          </a:bodyPr>
          <a:lstStyle/>
          <a:p>
            <a:pPr algn="l">
              <a:lnSpc>
                <a:spcPct val="125000"/>
              </a:lnSpc>
            </a:pPr>
            <a:r>
              <a:rPr lang="zh-CN" altLang="en-US" sz="1600" kern="0" dirty="0">
                <a:latin typeface="+mj-ea"/>
              </a:rPr>
              <a:t>执行</a:t>
            </a:r>
            <a:r>
              <a:rPr lang="en-US" altLang="zh-CN" sz="1600" kern="0" dirty="0">
                <a:latin typeface="+mj-ea"/>
              </a:rPr>
              <a:t>0.2</a:t>
            </a:r>
            <a:r>
              <a:rPr lang="zh-CN" altLang="en-US" sz="1600" kern="0" dirty="0">
                <a:latin typeface="+mj-ea"/>
              </a:rPr>
              <a:t>秒</a:t>
            </a:r>
          </a:p>
        </p:txBody>
      </p:sp>
      <p:sp>
        <p:nvSpPr>
          <p:cNvPr id="20" name="箭头: 下 19">
            <a:extLst>
              <a:ext uri="{FF2B5EF4-FFF2-40B4-BE49-F238E27FC236}">
                <a16:creationId xmlns:a16="http://schemas.microsoft.com/office/drawing/2014/main" id="{5477DFC0-A004-4F2E-8F4E-38E4E5F6DFCB}"/>
              </a:ext>
            </a:extLst>
          </p:cNvPr>
          <p:cNvSpPr/>
          <p:nvPr/>
        </p:nvSpPr>
        <p:spPr>
          <a:xfrm>
            <a:off x="8801669" y="3429000"/>
            <a:ext cx="381000" cy="685800"/>
          </a:xfrm>
          <a:prstGeom prst="downArrow">
            <a:avLst/>
          </a:prstGeom>
          <a:solidFill>
            <a:schemeClr val="accent3">
              <a:lumMod val="40000"/>
              <a:lumOff val="60000"/>
            </a:schemeClr>
          </a:solidFill>
        </p:spPr>
        <p:txBody>
          <a:bodyPr wrap="square" rtlCol="0" anchor="ctr">
            <a:noAutofit/>
          </a:bodyPr>
          <a:lstStyle/>
          <a:p>
            <a:pPr algn="ctr"/>
            <a:endParaRPr lang="zh-CN" altLang="en-US" sz="2400" dirty="0">
              <a:solidFill>
                <a:schemeClr val="bg1"/>
              </a:solidFill>
            </a:endParaRPr>
          </a:p>
        </p:txBody>
      </p:sp>
    </p:spTree>
    <p:extLst>
      <p:ext uri="{BB962C8B-B14F-4D97-AF65-F5344CB8AC3E}">
        <p14:creationId xmlns:p14="http://schemas.microsoft.com/office/powerpoint/2010/main" val="374658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2197B275-3578-4E22-A7B9-E82A136479CD}"/>
              </a:ext>
            </a:extLst>
          </p:cNvPr>
          <p:cNvSpPr txBox="1"/>
          <p:nvPr/>
        </p:nvSpPr>
        <p:spPr>
          <a:xfrm>
            <a:off x="5542011" y="1066800"/>
            <a:ext cx="1107997"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重排序</a:t>
            </a:r>
          </a:p>
        </p:txBody>
      </p:sp>
      <p:grpSp>
        <p:nvGrpSpPr>
          <p:cNvPr id="31" name="组合 30">
            <a:extLst>
              <a:ext uri="{FF2B5EF4-FFF2-40B4-BE49-F238E27FC236}">
                <a16:creationId xmlns:a16="http://schemas.microsoft.com/office/drawing/2014/main" id="{D0E98EB7-0532-4927-9FB3-D845CD86BAC7}"/>
              </a:ext>
            </a:extLst>
          </p:cNvPr>
          <p:cNvGrpSpPr/>
          <p:nvPr/>
        </p:nvGrpSpPr>
        <p:grpSpPr>
          <a:xfrm>
            <a:off x="3107235" y="1363958"/>
            <a:ext cx="5977530" cy="0"/>
            <a:chOff x="4486838" y="685800"/>
            <a:chExt cx="5977530" cy="0"/>
          </a:xfrm>
        </p:grpSpPr>
        <p:cxnSp>
          <p:nvCxnSpPr>
            <p:cNvPr id="32" name="直接连接符 9">
              <a:extLst>
                <a:ext uri="{FF2B5EF4-FFF2-40B4-BE49-F238E27FC236}">
                  <a16:creationId xmlns:a16="http://schemas.microsoft.com/office/drawing/2014/main" id="{0C200249-B937-4A6A-89E6-189AC9010C9E}"/>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9">
              <a:extLst>
                <a:ext uri="{FF2B5EF4-FFF2-40B4-BE49-F238E27FC236}">
                  <a16:creationId xmlns:a16="http://schemas.microsoft.com/office/drawing/2014/main" id="{C4381FD9-775F-4B24-BC8F-055EB7E5F532}"/>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2CC06434-DE79-456A-AAD4-7273DE7A5D07}"/>
              </a:ext>
            </a:extLst>
          </p:cNvPr>
          <p:cNvSpPr txBox="1"/>
          <p:nvPr/>
        </p:nvSpPr>
        <p:spPr>
          <a:xfrm>
            <a:off x="1064939" y="1828800"/>
            <a:ext cx="9886756" cy="2585323"/>
          </a:xfrm>
          <a:prstGeom prst="rect">
            <a:avLst/>
          </a:prstGeom>
          <a:noFill/>
        </p:spPr>
        <p:txBody>
          <a:bodyPr wrap="square" rtlCol="0">
            <a:spAutoFit/>
          </a:bodyPr>
          <a:lstStyle/>
          <a:p>
            <a:r>
              <a:rPr lang="zh-CN" altLang="en-US" dirty="0"/>
              <a:t>在执行程序时为了提高性能，编译器和处理器经常会对指令进行重排序。</a:t>
            </a:r>
            <a:endParaRPr lang="en-US" altLang="zh-CN" dirty="0"/>
          </a:p>
          <a:p>
            <a:r>
              <a:rPr lang="zh-CN" altLang="en-US" dirty="0"/>
              <a:t>重排序分成三种类型：</a:t>
            </a:r>
          </a:p>
          <a:p>
            <a:pPr marL="342900" indent="-342900">
              <a:buFont typeface="+mj-lt"/>
              <a:buAutoNum type="arabicPeriod"/>
            </a:pPr>
            <a:r>
              <a:rPr lang="zh-CN" altLang="en-US" dirty="0"/>
              <a:t>编译器优化的重排序。编译器在不改变单线程程序语义放入前提下，可以重新安排语句的执行顺序。</a:t>
            </a:r>
          </a:p>
          <a:p>
            <a:pPr marL="342900" indent="-342900">
              <a:buFont typeface="+mj-lt"/>
              <a:buAutoNum type="arabicPeriod"/>
            </a:pPr>
            <a:r>
              <a:rPr lang="zh-CN" altLang="en-US" dirty="0"/>
              <a:t>指令级并行的重排序。现代处理器采用了指令级并行技术来将多条指令重叠执行。如果不存在数据依赖性，处理器可以改变语句对应机器指令的执行顺序。</a:t>
            </a:r>
          </a:p>
          <a:p>
            <a:pPr marL="342900" indent="-342900">
              <a:buFont typeface="+mj-lt"/>
              <a:buAutoNum type="arabicPeriod"/>
            </a:pPr>
            <a:r>
              <a:rPr lang="zh-CN" altLang="en-US" dirty="0"/>
              <a:t>内存系统的重排序。由于处理器使用缓存和读写缓冲区，这使得加载和存储操作看上去可能是在乱序执行。</a:t>
            </a:r>
          </a:p>
          <a:p>
            <a:r>
              <a:rPr lang="zh-CN" altLang="en-US" dirty="0"/>
              <a:t>从</a:t>
            </a:r>
            <a:r>
              <a:rPr lang="en-US" altLang="zh-CN" dirty="0"/>
              <a:t>Java</a:t>
            </a:r>
            <a:r>
              <a:rPr lang="zh-CN" altLang="en-US" dirty="0"/>
              <a:t>源代码到最终实际执行的指令序列，会经过下面三种重排序： </a:t>
            </a:r>
          </a:p>
        </p:txBody>
      </p:sp>
      <p:pic>
        <p:nvPicPr>
          <p:cNvPr id="3" name="图片 2">
            <a:extLst>
              <a:ext uri="{FF2B5EF4-FFF2-40B4-BE49-F238E27FC236}">
                <a16:creationId xmlns:a16="http://schemas.microsoft.com/office/drawing/2014/main" id="{29A83DB5-2C0C-496D-B05B-0F15E45BB68C}"/>
              </a:ext>
            </a:extLst>
          </p:cNvPr>
          <p:cNvPicPr>
            <a:picLocks noChangeAspect="1"/>
          </p:cNvPicPr>
          <p:nvPr/>
        </p:nvPicPr>
        <p:blipFill>
          <a:blip r:embed="rId3"/>
          <a:stretch>
            <a:fillRect/>
          </a:stretch>
        </p:blipFill>
        <p:spPr>
          <a:xfrm>
            <a:off x="2117841" y="4800600"/>
            <a:ext cx="7780952" cy="961905"/>
          </a:xfrm>
          <a:prstGeom prst="rect">
            <a:avLst/>
          </a:prstGeom>
        </p:spPr>
      </p:pic>
    </p:spTree>
    <p:extLst>
      <p:ext uri="{BB962C8B-B14F-4D97-AF65-F5344CB8AC3E}">
        <p14:creationId xmlns:p14="http://schemas.microsoft.com/office/powerpoint/2010/main" val="139538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矩形: 圆角 301">
            <a:extLst>
              <a:ext uri="{FF2B5EF4-FFF2-40B4-BE49-F238E27FC236}">
                <a16:creationId xmlns:a16="http://schemas.microsoft.com/office/drawing/2014/main" id="{AEA350F6-0DFB-4B15-9E39-B0D980A0B9E5}"/>
              </a:ext>
            </a:extLst>
          </p:cNvPr>
          <p:cNvSpPr/>
          <p:nvPr/>
        </p:nvSpPr>
        <p:spPr>
          <a:xfrm flipV="1">
            <a:off x="9144000" y="3913912"/>
            <a:ext cx="3048000" cy="51946"/>
          </a:xfrm>
          <a:prstGeom prst="roundRect">
            <a:avLst>
              <a:gd name="adj" fmla="val 0"/>
            </a:avLst>
          </a:prstGeom>
          <a:solidFill>
            <a:schemeClr val="bg1">
              <a:lumMod val="85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9" name="矩形 8">
            <a:extLst>
              <a:ext uri="{FF2B5EF4-FFF2-40B4-BE49-F238E27FC236}">
                <a16:creationId xmlns:a16="http://schemas.microsoft.com/office/drawing/2014/main" id="{5B957244-064A-45C0-80D9-1486B1AD83EC}"/>
              </a:ext>
            </a:extLst>
          </p:cNvPr>
          <p:cNvSpPr/>
          <p:nvPr/>
        </p:nvSpPr>
        <p:spPr>
          <a:xfrm>
            <a:off x="1600200" y="2958636"/>
            <a:ext cx="9532258" cy="1219200"/>
          </a:xfrm>
          <a:prstGeom prst="rect">
            <a:avLst/>
          </a:prstGeom>
          <a:solidFill>
            <a:schemeClr val="bg1">
              <a:lumMod val="95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Segoe UI Light"/>
              <a:ea typeface="微软雅黑 Light"/>
              <a:cs typeface="+mn-cs"/>
            </a:endParaRPr>
          </a:p>
        </p:txBody>
      </p:sp>
      <p:pic>
        <p:nvPicPr>
          <p:cNvPr id="3" name="图片 2">
            <a:extLst>
              <a:ext uri="{FF2B5EF4-FFF2-40B4-BE49-F238E27FC236}">
                <a16:creationId xmlns:a16="http://schemas.microsoft.com/office/drawing/2014/main" id="{202F0F14-503F-40A9-A06D-2D3F8BF7F63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10000" contrast="35000"/>
                    </a14:imgEffect>
                  </a14:imgLayer>
                </a14:imgProps>
              </a:ext>
            </a:extLst>
          </a:blip>
          <a:srcRect t="6444" b="6444"/>
          <a:stretch/>
        </p:blipFill>
        <p:spPr>
          <a:xfrm>
            <a:off x="-17478" y="-914569"/>
            <a:ext cx="12217400" cy="6832600"/>
          </a:xfrm>
          <a:prstGeom prst="rect">
            <a:avLst/>
          </a:prstGeom>
        </p:spPr>
      </p:pic>
      <p:sp>
        <p:nvSpPr>
          <p:cNvPr id="10" name="Text">
            <a:extLst>
              <a:ext uri="{FF2B5EF4-FFF2-40B4-BE49-F238E27FC236}">
                <a16:creationId xmlns:a16="http://schemas.microsoft.com/office/drawing/2014/main" id="{BD27D606-8C31-4E6A-8FF0-9467912FFA02}"/>
              </a:ext>
            </a:extLst>
          </p:cNvPr>
          <p:cNvSpPr txBox="1"/>
          <p:nvPr/>
        </p:nvSpPr>
        <p:spPr>
          <a:xfrm>
            <a:off x="2209800" y="2947359"/>
            <a:ext cx="7526740" cy="1141082"/>
          </a:xfrm>
          <a:prstGeom prst="rect">
            <a:avLst/>
          </a:prstGeom>
          <a:noFill/>
        </p:spPr>
        <p:txBody>
          <a:bodyPr wrap="none" rtlCol="0">
            <a:spAutoFit/>
          </a:bodyPr>
          <a:lstStyle>
            <a:defPPr>
              <a:defRPr lang="zh-CN"/>
            </a:defPPr>
            <a:lvl1pPr algn="ctr">
              <a:defRPr sz="2800" b="1">
                <a:solidFill>
                  <a:srgbClr val="252434"/>
                </a:solidFill>
                <a:effectLst>
                  <a:outerShdw blurRad="165100" dist="88900" dir="2700000" algn="tl">
                    <a:srgbClr val="000000">
                      <a:alpha val="14000"/>
                    </a:srgbClr>
                  </a:outerShdw>
                </a:effectLst>
                <a:latin typeface="+mj-ea"/>
                <a:ea typeface="+mj-ea"/>
              </a:defRPr>
            </a:lvl1pPr>
          </a:lstStyle>
          <a:p>
            <a:pPr marR="0" indent="0" algn="l" fontAlgn="auto">
              <a:lnSpc>
                <a:spcPct val="125000"/>
              </a:lnSpc>
              <a:spcBef>
                <a:spcPts val="1000"/>
              </a:spcBef>
              <a:spcAft>
                <a:spcPts val="0"/>
              </a:spcAft>
              <a:buClrTx/>
              <a:buSzTx/>
              <a:buFontTx/>
              <a:buNone/>
              <a:tabLst/>
              <a:defRPr/>
            </a:pPr>
            <a:r>
              <a:rPr kumimoji="1" lang="en-US" altLang="zh-CN" sz="6000" dirty="0">
                <a:gradFill>
                  <a:gsLst>
                    <a:gs pos="0">
                      <a:srgbClr val="05F3FF"/>
                    </a:gs>
                    <a:gs pos="50000">
                      <a:srgbClr val="4381FF"/>
                    </a:gs>
                    <a:gs pos="100000">
                      <a:srgbClr val="6352FF"/>
                    </a:gs>
                  </a:gsLst>
                  <a:lin ang="5340000" scaled="0"/>
                </a:gradFill>
                <a:effectLst/>
              </a:rPr>
              <a:t>JAVA</a:t>
            </a:r>
            <a:r>
              <a:rPr kumimoji="1" lang="zh-CN" altLang="en-US" sz="6000" dirty="0">
                <a:gradFill>
                  <a:gsLst>
                    <a:gs pos="0">
                      <a:srgbClr val="05F3FF"/>
                    </a:gs>
                    <a:gs pos="50000">
                      <a:srgbClr val="4381FF"/>
                    </a:gs>
                    <a:gs pos="100000">
                      <a:srgbClr val="6352FF"/>
                    </a:gs>
                  </a:gsLst>
                  <a:lin ang="5340000" scaled="0"/>
                </a:gradFill>
                <a:effectLst/>
              </a:rPr>
              <a:t>内存模型的意义</a:t>
            </a:r>
          </a:p>
        </p:txBody>
      </p:sp>
      <p:sp>
        <p:nvSpPr>
          <p:cNvPr id="12" name="矩形: 圆角 11">
            <a:extLst>
              <a:ext uri="{FF2B5EF4-FFF2-40B4-BE49-F238E27FC236}">
                <a16:creationId xmlns:a16="http://schemas.microsoft.com/office/drawing/2014/main" id="{1A1F7AC9-2BAF-41D2-A0AF-377074B5B826}"/>
              </a:ext>
            </a:extLst>
          </p:cNvPr>
          <p:cNvSpPr/>
          <p:nvPr/>
        </p:nvSpPr>
        <p:spPr>
          <a:xfrm>
            <a:off x="-12700" y="939969"/>
            <a:ext cx="2819400" cy="355431"/>
          </a:xfrm>
          <a:prstGeom prst="roundRect">
            <a:avLst>
              <a:gd name="adj" fmla="val 0"/>
            </a:avLst>
          </a:prstGeom>
          <a:solidFill>
            <a:schemeClr val="tx1"/>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3" name="矩形: 圆角 12">
            <a:extLst>
              <a:ext uri="{FF2B5EF4-FFF2-40B4-BE49-F238E27FC236}">
                <a16:creationId xmlns:a16="http://schemas.microsoft.com/office/drawing/2014/main" id="{EA46061F-B358-4414-BAC0-1E8794CF789F}"/>
              </a:ext>
            </a:extLst>
          </p:cNvPr>
          <p:cNvSpPr/>
          <p:nvPr/>
        </p:nvSpPr>
        <p:spPr>
          <a:xfrm>
            <a:off x="-12700" y="1126505"/>
            <a:ext cx="2451100" cy="457119"/>
          </a:xfrm>
          <a:prstGeom prst="roundRect">
            <a:avLst>
              <a:gd name="adj" fmla="val 0"/>
            </a:avLst>
          </a:prstGeom>
          <a:solidFill>
            <a:schemeClr val="bg1">
              <a:lumMod val="85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4" name="矩形: 圆角 13">
            <a:extLst>
              <a:ext uri="{FF2B5EF4-FFF2-40B4-BE49-F238E27FC236}">
                <a16:creationId xmlns:a16="http://schemas.microsoft.com/office/drawing/2014/main" id="{69C1CB28-A5F1-467B-B965-529B2C837403}"/>
              </a:ext>
            </a:extLst>
          </p:cNvPr>
          <p:cNvSpPr/>
          <p:nvPr/>
        </p:nvSpPr>
        <p:spPr>
          <a:xfrm>
            <a:off x="7620000" y="5970531"/>
            <a:ext cx="4572000" cy="57927"/>
          </a:xfrm>
          <a:prstGeom prst="roundRect">
            <a:avLst>
              <a:gd name="adj" fmla="val 0"/>
            </a:avLst>
          </a:prstGeom>
          <a:solidFill>
            <a:schemeClr val="bg1">
              <a:lumMod val="85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301" name="组合 300">
            <a:extLst>
              <a:ext uri="{FF2B5EF4-FFF2-40B4-BE49-F238E27FC236}">
                <a16:creationId xmlns:a16="http://schemas.microsoft.com/office/drawing/2014/main" id="{F69D4BA9-32EF-42F7-9B85-3E81B64C8977}"/>
              </a:ext>
            </a:extLst>
          </p:cNvPr>
          <p:cNvGrpSpPr/>
          <p:nvPr/>
        </p:nvGrpSpPr>
        <p:grpSpPr>
          <a:xfrm>
            <a:off x="0" y="764832"/>
            <a:ext cx="142467" cy="3404563"/>
            <a:chOff x="14923" y="3348710"/>
            <a:chExt cx="142467" cy="3404563"/>
          </a:xfrm>
        </p:grpSpPr>
        <p:sp>
          <p:nvSpPr>
            <p:cNvPr id="247" name="Rectangle 55">
              <a:extLst>
                <a:ext uri="{FF2B5EF4-FFF2-40B4-BE49-F238E27FC236}">
                  <a16:creationId xmlns:a16="http://schemas.microsoft.com/office/drawing/2014/main" id="{D1F8105E-953C-4D24-94D4-2169E59C78D1}"/>
                </a:ext>
              </a:extLst>
            </p:cNvPr>
            <p:cNvSpPr>
              <a:spLocks noChangeArrowheads="1"/>
            </p:cNvSpPr>
            <p:nvPr/>
          </p:nvSpPr>
          <p:spPr bwMode="auto">
            <a:xfrm rot="5400000">
              <a:off x="38059" y="3325575"/>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48" name="Rectangle 56">
              <a:extLst>
                <a:ext uri="{FF2B5EF4-FFF2-40B4-BE49-F238E27FC236}">
                  <a16:creationId xmlns:a16="http://schemas.microsoft.com/office/drawing/2014/main" id="{F31DC686-8BE8-4B4E-9904-59BFE25EA822}"/>
                </a:ext>
              </a:extLst>
            </p:cNvPr>
            <p:cNvSpPr>
              <a:spLocks noChangeArrowheads="1"/>
            </p:cNvSpPr>
            <p:nvPr/>
          </p:nvSpPr>
          <p:spPr bwMode="auto">
            <a:xfrm rot="5400000">
              <a:off x="38059" y="3325575"/>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49" name="Rectangle 57">
              <a:extLst>
                <a:ext uri="{FF2B5EF4-FFF2-40B4-BE49-F238E27FC236}">
                  <a16:creationId xmlns:a16="http://schemas.microsoft.com/office/drawing/2014/main" id="{8A8AF32D-5975-409E-84FC-FBCF0DC6F16F}"/>
                </a:ext>
              </a:extLst>
            </p:cNvPr>
            <p:cNvSpPr>
              <a:spLocks noChangeArrowheads="1"/>
            </p:cNvSpPr>
            <p:nvPr/>
          </p:nvSpPr>
          <p:spPr bwMode="auto">
            <a:xfrm rot="5400000">
              <a:off x="38059" y="3454646"/>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50" name="Rectangle 58">
              <a:extLst>
                <a:ext uri="{FF2B5EF4-FFF2-40B4-BE49-F238E27FC236}">
                  <a16:creationId xmlns:a16="http://schemas.microsoft.com/office/drawing/2014/main" id="{809CE3BA-05F4-4126-8CDE-10A538D185B4}"/>
                </a:ext>
              </a:extLst>
            </p:cNvPr>
            <p:cNvSpPr>
              <a:spLocks noChangeArrowheads="1"/>
            </p:cNvSpPr>
            <p:nvPr/>
          </p:nvSpPr>
          <p:spPr bwMode="auto">
            <a:xfrm rot="5400000">
              <a:off x="38059" y="3454646"/>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51" name="Rectangle 59">
              <a:extLst>
                <a:ext uri="{FF2B5EF4-FFF2-40B4-BE49-F238E27FC236}">
                  <a16:creationId xmlns:a16="http://schemas.microsoft.com/office/drawing/2014/main" id="{5EFFD058-2FA2-44D1-849C-E856B9FE2714}"/>
                </a:ext>
              </a:extLst>
            </p:cNvPr>
            <p:cNvSpPr>
              <a:spLocks noChangeArrowheads="1"/>
            </p:cNvSpPr>
            <p:nvPr/>
          </p:nvSpPr>
          <p:spPr bwMode="auto">
            <a:xfrm rot="5400000">
              <a:off x="83112" y="3543535"/>
              <a:ext cx="6089"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52" name="Rectangle 60">
              <a:extLst>
                <a:ext uri="{FF2B5EF4-FFF2-40B4-BE49-F238E27FC236}">
                  <a16:creationId xmlns:a16="http://schemas.microsoft.com/office/drawing/2014/main" id="{12DFBB7C-4ADB-4205-961C-91383072277E}"/>
                </a:ext>
              </a:extLst>
            </p:cNvPr>
            <p:cNvSpPr>
              <a:spLocks noChangeArrowheads="1"/>
            </p:cNvSpPr>
            <p:nvPr/>
          </p:nvSpPr>
          <p:spPr bwMode="auto">
            <a:xfrm rot="5400000">
              <a:off x="83112" y="3543535"/>
              <a:ext cx="6089"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53" name="Rectangle 61">
              <a:extLst>
                <a:ext uri="{FF2B5EF4-FFF2-40B4-BE49-F238E27FC236}">
                  <a16:creationId xmlns:a16="http://schemas.microsoft.com/office/drawing/2014/main" id="{FC5EAB85-3925-4385-8D27-2F254D656CA4}"/>
                </a:ext>
              </a:extLst>
            </p:cNvPr>
            <p:cNvSpPr>
              <a:spLocks noChangeArrowheads="1"/>
            </p:cNvSpPr>
            <p:nvPr/>
          </p:nvSpPr>
          <p:spPr bwMode="auto">
            <a:xfrm rot="5400000">
              <a:off x="38059" y="371887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54" name="Rectangle 62">
              <a:extLst>
                <a:ext uri="{FF2B5EF4-FFF2-40B4-BE49-F238E27FC236}">
                  <a16:creationId xmlns:a16="http://schemas.microsoft.com/office/drawing/2014/main" id="{501C90FB-135D-47B8-8C44-A7348C94CE54}"/>
                </a:ext>
              </a:extLst>
            </p:cNvPr>
            <p:cNvSpPr>
              <a:spLocks noChangeArrowheads="1"/>
            </p:cNvSpPr>
            <p:nvPr/>
          </p:nvSpPr>
          <p:spPr bwMode="auto">
            <a:xfrm rot="5400000">
              <a:off x="38059" y="371887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55" name="Rectangle 63">
              <a:extLst>
                <a:ext uri="{FF2B5EF4-FFF2-40B4-BE49-F238E27FC236}">
                  <a16:creationId xmlns:a16="http://schemas.microsoft.com/office/drawing/2014/main" id="{509B2294-A04A-41A9-9165-F03153D480E6}"/>
                </a:ext>
              </a:extLst>
            </p:cNvPr>
            <p:cNvSpPr>
              <a:spLocks noChangeArrowheads="1"/>
            </p:cNvSpPr>
            <p:nvPr/>
          </p:nvSpPr>
          <p:spPr bwMode="auto">
            <a:xfrm rot="5400000">
              <a:off x="38059" y="3849166"/>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56" name="Rectangle 64">
              <a:extLst>
                <a:ext uri="{FF2B5EF4-FFF2-40B4-BE49-F238E27FC236}">
                  <a16:creationId xmlns:a16="http://schemas.microsoft.com/office/drawing/2014/main" id="{4EFA0A8F-ABA8-4427-BDBB-24FD9206E623}"/>
                </a:ext>
              </a:extLst>
            </p:cNvPr>
            <p:cNvSpPr>
              <a:spLocks noChangeArrowheads="1"/>
            </p:cNvSpPr>
            <p:nvPr/>
          </p:nvSpPr>
          <p:spPr bwMode="auto">
            <a:xfrm rot="5400000">
              <a:off x="38059" y="3849166"/>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57" name="Rectangle 65">
              <a:extLst>
                <a:ext uri="{FF2B5EF4-FFF2-40B4-BE49-F238E27FC236}">
                  <a16:creationId xmlns:a16="http://schemas.microsoft.com/office/drawing/2014/main" id="{F5A4E276-9852-407C-A1F5-2E56C2164AB6}"/>
                </a:ext>
              </a:extLst>
            </p:cNvPr>
            <p:cNvSpPr>
              <a:spLocks noChangeArrowheads="1"/>
            </p:cNvSpPr>
            <p:nvPr/>
          </p:nvSpPr>
          <p:spPr bwMode="auto">
            <a:xfrm rot="5400000">
              <a:off x="38059" y="397823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58" name="Rectangle 66">
              <a:extLst>
                <a:ext uri="{FF2B5EF4-FFF2-40B4-BE49-F238E27FC236}">
                  <a16:creationId xmlns:a16="http://schemas.microsoft.com/office/drawing/2014/main" id="{E6F90D88-91BC-4686-A742-3925039C028E}"/>
                </a:ext>
              </a:extLst>
            </p:cNvPr>
            <p:cNvSpPr>
              <a:spLocks noChangeArrowheads="1"/>
            </p:cNvSpPr>
            <p:nvPr/>
          </p:nvSpPr>
          <p:spPr bwMode="auto">
            <a:xfrm rot="5400000">
              <a:off x="38059" y="397823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59" name="Rectangle 67">
              <a:extLst>
                <a:ext uri="{FF2B5EF4-FFF2-40B4-BE49-F238E27FC236}">
                  <a16:creationId xmlns:a16="http://schemas.microsoft.com/office/drawing/2014/main" id="{E90766E0-5513-483C-8298-AED98362110A}"/>
                </a:ext>
              </a:extLst>
            </p:cNvPr>
            <p:cNvSpPr>
              <a:spLocks noChangeArrowheads="1"/>
            </p:cNvSpPr>
            <p:nvPr/>
          </p:nvSpPr>
          <p:spPr bwMode="auto">
            <a:xfrm rot="5400000">
              <a:off x="81285" y="4065300"/>
              <a:ext cx="9741"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60" name="Rectangle 68">
              <a:extLst>
                <a:ext uri="{FF2B5EF4-FFF2-40B4-BE49-F238E27FC236}">
                  <a16:creationId xmlns:a16="http://schemas.microsoft.com/office/drawing/2014/main" id="{EC599C1D-AF33-4E73-9460-1716A09BCE22}"/>
                </a:ext>
              </a:extLst>
            </p:cNvPr>
            <p:cNvSpPr>
              <a:spLocks noChangeArrowheads="1"/>
            </p:cNvSpPr>
            <p:nvPr/>
          </p:nvSpPr>
          <p:spPr bwMode="auto">
            <a:xfrm rot="5400000">
              <a:off x="81285" y="4065300"/>
              <a:ext cx="9741"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61" name="Rectangle 69">
              <a:extLst>
                <a:ext uri="{FF2B5EF4-FFF2-40B4-BE49-F238E27FC236}">
                  <a16:creationId xmlns:a16="http://schemas.microsoft.com/office/drawing/2014/main" id="{3FCB331A-0365-4468-B7BB-AFD023489223}"/>
                </a:ext>
              </a:extLst>
            </p:cNvPr>
            <p:cNvSpPr>
              <a:spLocks noChangeArrowheads="1"/>
            </p:cNvSpPr>
            <p:nvPr/>
          </p:nvSpPr>
          <p:spPr bwMode="auto">
            <a:xfrm rot="5400000">
              <a:off x="38059" y="4238816"/>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62" name="Rectangle 70">
              <a:extLst>
                <a:ext uri="{FF2B5EF4-FFF2-40B4-BE49-F238E27FC236}">
                  <a16:creationId xmlns:a16="http://schemas.microsoft.com/office/drawing/2014/main" id="{F99E2B29-A2C5-4143-AB7F-726239DCD4E3}"/>
                </a:ext>
              </a:extLst>
            </p:cNvPr>
            <p:cNvSpPr>
              <a:spLocks noChangeArrowheads="1"/>
            </p:cNvSpPr>
            <p:nvPr/>
          </p:nvSpPr>
          <p:spPr bwMode="auto">
            <a:xfrm rot="5400000">
              <a:off x="38059" y="4238816"/>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63" name="Rectangle 71">
              <a:extLst>
                <a:ext uri="{FF2B5EF4-FFF2-40B4-BE49-F238E27FC236}">
                  <a16:creationId xmlns:a16="http://schemas.microsoft.com/office/drawing/2014/main" id="{2F199A97-5284-4BA1-81D7-AC22E4BB0854}"/>
                </a:ext>
              </a:extLst>
            </p:cNvPr>
            <p:cNvSpPr>
              <a:spLocks noChangeArrowheads="1"/>
            </p:cNvSpPr>
            <p:nvPr/>
          </p:nvSpPr>
          <p:spPr bwMode="auto">
            <a:xfrm rot="5400000">
              <a:off x="39885" y="4370932"/>
              <a:ext cx="6089"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64" name="Rectangle 72">
              <a:extLst>
                <a:ext uri="{FF2B5EF4-FFF2-40B4-BE49-F238E27FC236}">
                  <a16:creationId xmlns:a16="http://schemas.microsoft.com/office/drawing/2014/main" id="{CF8B7CC5-FAB2-44ED-915D-8B819162EEA8}"/>
                </a:ext>
              </a:extLst>
            </p:cNvPr>
            <p:cNvSpPr>
              <a:spLocks noChangeArrowheads="1"/>
            </p:cNvSpPr>
            <p:nvPr/>
          </p:nvSpPr>
          <p:spPr bwMode="auto">
            <a:xfrm rot="5400000">
              <a:off x="39885" y="4370932"/>
              <a:ext cx="6089"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65" name="Rectangle 73">
              <a:extLst>
                <a:ext uri="{FF2B5EF4-FFF2-40B4-BE49-F238E27FC236}">
                  <a16:creationId xmlns:a16="http://schemas.microsoft.com/office/drawing/2014/main" id="{8C6A4983-BADD-4E27-97B6-55BBFD20187D}"/>
                </a:ext>
              </a:extLst>
            </p:cNvPr>
            <p:cNvSpPr>
              <a:spLocks noChangeArrowheads="1"/>
            </p:cNvSpPr>
            <p:nvPr/>
          </p:nvSpPr>
          <p:spPr bwMode="auto">
            <a:xfrm rot="5400000">
              <a:off x="38059" y="4501829"/>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66" name="Rectangle 74">
              <a:extLst>
                <a:ext uri="{FF2B5EF4-FFF2-40B4-BE49-F238E27FC236}">
                  <a16:creationId xmlns:a16="http://schemas.microsoft.com/office/drawing/2014/main" id="{6F39C0D8-C217-4EA7-A39C-D648EF65662C}"/>
                </a:ext>
              </a:extLst>
            </p:cNvPr>
            <p:cNvSpPr>
              <a:spLocks noChangeArrowheads="1"/>
            </p:cNvSpPr>
            <p:nvPr/>
          </p:nvSpPr>
          <p:spPr bwMode="auto">
            <a:xfrm rot="5400000">
              <a:off x="38059" y="4501829"/>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67" name="Rectangle 75">
              <a:extLst>
                <a:ext uri="{FF2B5EF4-FFF2-40B4-BE49-F238E27FC236}">
                  <a16:creationId xmlns:a16="http://schemas.microsoft.com/office/drawing/2014/main" id="{B10FB6BB-2A31-462E-BCB7-157170E865DB}"/>
                </a:ext>
              </a:extLst>
            </p:cNvPr>
            <p:cNvSpPr>
              <a:spLocks noChangeArrowheads="1"/>
            </p:cNvSpPr>
            <p:nvPr/>
          </p:nvSpPr>
          <p:spPr bwMode="auto">
            <a:xfrm rot="5400000">
              <a:off x="81285" y="4588892"/>
              <a:ext cx="9741"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68" name="Rectangle 76">
              <a:extLst>
                <a:ext uri="{FF2B5EF4-FFF2-40B4-BE49-F238E27FC236}">
                  <a16:creationId xmlns:a16="http://schemas.microsoft.com/office/drawing/2014/main" id="{1FCFF955-7EA9-4E5D-933F-9BB743463E6D}"/>
                </a:ext>
              </a:extLst>
            </p:cNvPr>
            <p:cNvSpPr>
              <a:spLocks noChangeArrowheads="1"/>
            </p:cNvSpPr>
            <p:nvPr/>
          </p:nvSpPr>
          <p:spPr bwMode="auto">
            <a:xfrm rot="5400000">
              <a:off x="81285" y="4588892"/>
              <a:ext cx="9741"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69" name="Rectangle 77">
              <a:extLst>
                <a:ext uri="{FF2B5EF4-FFF2-40B4-BE49-F238E27FC236}">
                  <a16:creationId xmlns:a16="http://schemas.microsoft.com/office/drawing/2014/main" id="{A6DAAD61-FB61-40DD-9FE2-C9BC92307080}"/>
                </a:ext>
              </a:extLst>
            </p:cNvPr>
            <p:cNvSpPr>
              <a:spLocks noChangeArrowheads="1"/>
            </p:cNvSpPr>
            <p:nvPr/>
          </p:nvSpPr>
          <p:spPr bwMode="auto">
            <a:xfrm rot="5400000">
              <a:off x="38059" y="4762407"/>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70" name="Rectangle 78">
              <a:extLst>
                <a:ext uri="{FF2B5EF4-FFF2-40B4-BE49-F238E27FC236}">
                  <a16:creationId xmlns:a16="http://schemas.microsoft.com/office/drawing/2014/main" id="{81239BAA-8978-479B-B4D7-28C5ABC5DAC6}"/>
                </a:ext>
              </a:extLst>
            </p:cNvPr>
            <p:cNvSpPr>
              <a:spLocks noChangeArrowheads="1"/>
            </p:cNvSpPr>
            <p:nvPr/>
          </p:nvSpPr>
          <p:spPr bwMode="auto">
            <a:xfrm rot="5400000">
              <a:off x="38059" y="4762407"/>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71" name="Rectangle 79">
              <a:extLst>
                <a:ext uri="{FF2B5EF4-FFF2-40B4-BE49-F238E27FC236}">
                  <a16:creationId xmlns:a16="http://schemas.microsoft.com/office/drawing/2014/main" id="{ECC453B3-B4B9-4C2E-B0E9-F3591D4B0470}"/>
                </a:ext>
              </a:extLst>
            </p:cNvPr>
            <p:cNvSpPr>
              <a:spLocks noChangeArrowheads="1"/>
            </p:cNvSpPr>
            <p:nvPr/>
          </p:nvSpPr>
          <p:spPr bwMode="auto">
            <a:xfrm rot="5400000">
              <a:off x="38059" y="4892697"/>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72" name="Rectangle 80">
              <a:extLst>
                <a:ext uri="{FF2B5EF4-FFF2-40B4-BE49-F238E27FC236}">
                  <a16:creationId xmlns:a16="http://schemas.microsoft.com/office/drawing/2014/main" id="{3D5F98F1-A932-41C1-8CF0-58676CB3F00B}"/>
                </a:ext>
              </a:extLst>
            </p:cNvPr>
            <p:cNvSpPr>
              <a:spLocks noChangeArrowheads="1"/>
            </p:cNvSpPr>
            <p:nvPr/>
          </p:nvSpPr>
          <p:spPr bwMode="auto">
            <a:xfrm rot="5400000">
              <a:off x="38059" y="4892697"/>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73" name="Rectangle 81">
              <a:extLst>
                <a:ext uri="{FF2B5EF4-FFF2-40B4-BE49-F238E27FC236}">
                  <a16:creationId xmlns:a16="http://schemas.microsoft.com/office/drawing/2014/main" id="{E30E4044-A342-43A1-8DF2-C4924AF4D046}"/>
                </a:ext>
              </a:extLst>
            </p:cNvPr>
            <p:cNvSpPr>
              <a:spLocks noChangeArrowheads="1"/>
            </p:cNvSpPr>
            <p:nvPr/>
          </p:nvSpPr>
          <p:spPr bwMode="auto">
            <a:xfrm rot="5400000">
              <a:off x="38059" y="5022985"/>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74" name="Rectangle 82">
              <a:extLst>
                <a:ext uri="{FF2B5EF4-FFF2-40B4-BE49-F238E27FC236}">
                  <a16:creationId xmlns:a16="http://schemas.microsoft.com/office/drawing/2014/main" id="{D3DD1CB0-409D-4FEF-90DF-3A0C3078113B}"/>
                </a:ext>
              </a:extLst>
            </p:cNvPr>
            <p:cNvSpPr>
              <a:spLocks noChangeArrowheads="1"/>
            </p:cNvSpPr>
            <p:nvPr/>
          </p:nvSpPr>
          <p:spPr bwMode="auto">
            <a:xfrm rot="5400000">
              <a:off x="38059" y="5022985"/>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75" name="Rectangle 83">
              <a:extLst>
                <a:ext uri="{FF2B5EF4-FFF2-40B4-BE49-F238E27FC236}">
                  <a16:creationId xmlns:a16="http://schemas.microsoft.com/office/drawing/2014/main" id="{A356EF85-BB34-4021-B4D8-30D4CC3FF59A}"/>
                </a:ext>
              </a:extLst>
            </p:cNvPr>
            <p:cNvSpPr>
              <a:spLocks noChangeArrowheads="1"/>
            </p:cNvSpPr>
            <p:nvPr/>
          </p:nvSpPr>
          <p:spPr bwMode="auto">
            <a:xfrm rot="5400000">
              <a:off x="82503" y="5111266"/>
              <a:ext cx="7306"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76" name="Rectangle 84">
              <a:extLst>
                <a:ext uri="{FF2B5EF4-FFF2-40B4-BE49-F238E27FC236}">
                  <a16:creationId xmlns:a16="http://schemas.microsoft.com/office/drawing/2014/main" id="{7C915571-BE82-4C99-AE72-E495040D64EA}"/>
                </a:ext>
              </a:extLst>
            </p:cNvPr>
            <p:cNvSpPr>
              <a:spLocks noChangeArrowheads="1"/>
            </p:cNvSpPr>
            <p:nvPr/>
          </p:nvSpPr>
          <p:spPr bwMode="auto">
            <a:xfrm rot="5400000">
              <a:off x="82503" y="5111266"/>
              <a:ext cx="7306"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77" name="Rectangle 85">
              <a:extLst>
                <a:ext uri="{FF2B5EF4-FFF2-40B4-BE49-F238E27FC236}">
                  <a16:creationId xmlns:a16="http://schemas.microsoft.com/office/drawing/2014/main" id="{1F8451AD-94B4-45C1-B20B-A6A19836BDFA}"/>
                </a:ext>
              </a:extLst>
            </p:cNvPr>
            <p:cNvSpPr>
              <a:spLocks noChangeArrowheads="1"/>
            </p:cNvSpPr>
            <p:nvPr/>
          </p:nvSpPr>
          <p:spPr bwMode="auto">
            <a:xfrm rot="5400000">
              <a:off x="38059" y="5285999"/>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78" name="Rectangle 86">
              <a:extLst>
                <a:ext uri="{FF2B5EF4-FFF2-40B4-BE49-F238E27FC236}">
                  <a16:creationId xmlns:a16="http://schemas.microsoft.com/office/drawing/2014/main" id="{C4F1BD52-30E5-4BF5-B6FA-265B3D3EEBE3}"/>
                </a:ext>
              </a:extLst>
            </p:cNvPr>
            <p:cNvSpPr>
              <a:spLocks noChangeArrowheads="1"/>
            </p:cNvSpPr>
            <p:nvPr/>
          </p:nvSpPr>
          <p:spPr bwMode="auto">
            <a:xfrm rot="5400000">
              <a:off x="38059" y="5285999"/>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79" name="Rectangle 87">
              <a:extLst>
                <a:ext uri="{FF2B5EF4-FFF2-40B4-BE49-F238E27FC236}">
                  <a16:creationId xmlns:a16="http://schemas.microsoft.com/office/drawing/2014/main" id="{813683E3-D1B7-4336-9A6A-D7F42D0470B0}"/>
                </a:ext>
              </a:extLst>
            </p:cNvPr>
            <p:cNvSpPr>
              <a:spLocks noChangeArrowheads="1"/>
            </p:cNvSpPr>
            <p:nvPr/>
          </p:nvSpPr>
          <p:spPr bwMode="auto">
            <a:xfrm rot="5400000">
              <a:off x="38059" y="541628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80" name="Rectangle 88">
              <a:extLst>
                <a:ext uri="{FF2B5EF4-FFF2-40B4-BE49-F238E27FC236}">
                  <a16:creationId xmlns:a16="http://schemas.microsoft.com/office/drawing/2014/main" id="{629AC6E6-82D1-4C4D-8FA1-2EAC848213C6}"/>
                </a:ext>
              </a:extLst>
            </p:cNvPr>
            <p:cNvSpPr>
              <a:spLocks noChangeArrowheads="1"/>
            </p:cNvSpPr>
            <p:nvPr/>
          </p:nvSpPr>
          <p:spPr bwMode="auto">
            <a:xfrm rot="5400000">
              <a:off x="38059" y="541628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81" name="Rectangle 89">
              <a:extLst>
                <a:ext uri="{FF2B5EF4-FFF2-40B4-BE49-F238E27FC236}">
                  <a16:creationId xmlns:a16="http://schemas.microsoft.com/office/drawing/2014/main" id="{48D07A93-A196-4943-AF3E-D5D9E54B38BB}"/>
                </a:ext>
              </a:extLst>
            </p:cNvPr>
            <p:cNvSpPr>
              <a:spLocks noChangeArrowheads="1"/>
            </p:cNvSpPr>
            <p:nvPr/>
          </p:nvSpPr>
          <p:spPr bwMode="auto">
            <a:xfrm rot="5400000">
              <a:off x="38059" y="5546577"/>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82" name="Rectangle 90">
              <a:extLst>
                <a:ext uri="{FF2B5EF4-FFF2-40B4-BE49-F238E27FC236}">
                  <a16:creationId xmlns:a16="http://schemas.microsoft.com/office/drawing/2014/main" id="{29062591-AE43-4145-9E58-CB82C58D3FD8}"/>
                </a:ext>
              </a:extLst>
            </p:cNvPr>
            <p:cNvSpPr>
              <a:spLocks noChangeArrowheads="1"/>
            </p:cNvSpPr>
            <p:nvPr/>
          </p:nvSpPr>
          <p:spPr bwMode="auto">
            <a:xfrm rot="5400000">
              <a:off x="38059" y="5546577"/>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83" name="Rectangle 91">
              <a:extLst>
                <a:ext uri="{FF2B5EF4-FFF2-40B4-BE49-F238E27FC236}">
                  <a16:creationId xmlns:a16="http://schemas.microsoft.com/office/drawing/2014/main" id="{96B69E05-7D8C-42E8-9509-1655F1F808B9}"/>
                </a:ext>
              </a:extLst>
            </p:cNvPr>
            <p:cNvSpPr>
              <a:spLocks noChangeArrowheads="1"/>
            </p:cNvSpPr>
            <p:nvPr/>
          </p:nvSpPr>
          <p:spPr bwMode="auto">
            <a:xfrm rot="5400000">
              <a:off x="81285" y="5633640"/>
              <a:ext cx="9741"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84" name="Rectangle 92">
              <a:extLst>
                <a:ext uri="{FF2B5EF4-FFF2-40B4-BE49-F238E27FC236}">
                  <a16:creationId xmlns:a16="http://schemas.microsoft.com/office/drawing/2014/main" id="{E0763BAE-81F0-4F1C-A6C8-3F073B2BEBF5}"/>
                </a:ext>
              </a:extLst>
            </p:cNvPr>
            <p:cNvSpPr>
              <a:spLocks noChangeArrowheads="1"/>
            </p:cNvSpPr>
            <p:nvPr/>
          </p:nvSpPr>
          <p:spPr bwMode="auto">
            <a:xfrm rot="5400000">
              <a:off x="81285" y="5633640"/>
              <a:ext cx="9741"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85" name="Rectangle 93">
              <a:extLst>
                <a:ext uri="{FF2B5EF4-FFF2-40B4-BE49-F238E27FC236}">
                  <a16:creationId xmlns:a16="http://schemas.microsoft.com/office/drawing/2014/main" id="{8B8FBF2F-6E69-4D10-827A-4A0F6451C135}"/>
                </a:ext>
              </a:extLst>
            </p:cNvPr>
            <p:cNvSpPr>
              <a:spLocks noChangeArrowheads="1"/>
            </p:cNvSpPr>
            <p:nvPr/>
          </p:nvSpPr>
          <p:spPr bwMode="auto">
            <a:xfrm rot="5400000">
              <a:off x="38059" y="580593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86" name="Rectangle 94">
              <a:extLst>
                <a:ext uri="{FF2B5EF4-FFF2-40B4-BE49-F238E27FC236}">
                  <a16:creationId xmlns:a16="http://schemas.microsoft.com/office/drawing/2014/main" id="{E2381D46-D7D7-4EEE-95CA-45A02665B1BC}"/>
                </a:ext>
              </a:extLst>
            </p:cNvPr>
            <p:cNvSpPr>
              <a:spLocks noChangeArrowheads="1"/>
            </p:cNvSpPr>
            <p:nvPr/>
          </p:nvSpPr>
          <p:spPr bwMode="auto">
            <a:xfrm rot="5400000">
              <a:off x="38059" y="580593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87" name="Rectangle 95">
              <a:extLst>
                <a:ext uri="{FF2B5EF4-FFF2-40B4-BE49-F238E27FC236}">
                  <a16:creationId xmlns:a16="http://schemas.microsoft.com/office/drawing/2014/main" id="{A44821FA-E0BA-4857-9FFE-41BBCEAAFD64}"/>
                </a:ext>
              </a:extLst>
            </p:cNvPr>
            <p:cNvSpPr>
              <a:spLocks noChangeArrowheads="1"/>
            </p:cNvSpPr>
            <p:nvPr/>
          </p:nvSpPr>
          <p:spPr bwMode="auto">
            <a:xfrm rot="5400000">
              <a:off x="39885" y="5938054"/>
              <a:ext cx="6089"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88" name="Rectangle 96">
              <a:extLst>
                <a:ext uri="{FF2B5EF4-FFF2-40B4-BE49-F238E27FC236}">
                  <a16:creationId xmlns:a16="http://schemas.microsoft.com/office/drawing/2014/main" id="{379D58E4-3536-4B82-9A75-46427932F90F}"/>
                </a:ext>
              </a:extLst>
            </p:cNvPr>
            <p:cNvSpPr>
              <a:spLocks noChangeArrowheads="1"/>
            </p:cNvSpPr>
            <p:nvPr/>
          </p:nvSpPr>
          <p:spPr bwMode="auto">
            <a:xfrm rot="5400000">
              <a:off x="39885" y="5938054"/>
              <a:ext cx="6089"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89" name="Rectangle 97">
              <a:extLst>
                <a:ext uri="{FF2B5EF4-FFF2-40B4-BE49-F238E27FC236}">
                  <a16:creationId xmlns:a16="http://schemas.microsoft.com/office/drawing/2014/main" id="{14924F73-0619-4BE5-A617-8E6F1369D352}"/>
                </a:ext>
              </a:extLst>
            </p:cNvPr>
            <p:cNvSpPr>
              <a:spLocks noChangeArrowheads="1"/>
            </p:cNvSpPr>
            <p:nvPr/>
          </p:nvSpPr>
          <p:spPr bwMode="auto">
            <a:xfrm rot="5400000">
              <a:off x="38059" y="6070169"/>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90" name="Rectangle 98">
              <a:extLst>
                <a:ext uri="{FF2B5EF4-FFF2-40B4-BE49-F238E27FC236}">
                  <a16:creationId xmlns:a16="http://schemas.microsoft.com/office/drawing/2014/main" id="{76599C9B-6615-4392-B1E7-E78A21302B36}"/>
                </a:ext>
              </a:extLst>
            </p:cNvPr>
            <p:cNvSpPr>
              <a:spLocks noChangeArrowheads="1"/>
            </p:cNvSpPr>
            <p:nvPr/>
          </p:nvSpPr>
          <p:spPr bwMode="auto">
            <a:xfrm rot="5400000">
              <a:off x="38059" y="6070169"/>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91" name="Rectangle 99">
              <a:extLst>
                <a:ext uri="{FF2B5EF4-FFF2-40B4-BE49-F238E27FC236}">
                  <a16:creationId xmlns:a16="http://schemas.microsoft.com/office/drawing/2014/main" id="{DEF4E212-9E58-4FD9-9FF2-40B20C8F458C}"/>
                </a:ext>
              </a:extLst>
            </p:cNvPr>
            <p:cNvSpPr>
              <a:spLocks noChangeArrowheads="1"/>
            </p:cNvSpPr>
            <p:nvPr/>
          </p:nvSpPr>
          <p:spPr bwMode="auto">
            <a:xfrm rot="5400000">
              <a:off x="81285" y="6157231"/>
              <a:ext cx="9741"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92" name="Rectangle 100">
              <a:extLst>
                <a:ext uri="{FF2B5EF4-FFF2-40B4-BE49-F238E27FC236}">
                  <a16:creationId xmlns:a16="http://schemas.microsoft.com/office/drawing/2014/main" id="{A2F8C767-99A7-4946-BA08-E64AB4F7E36B}"/>
                </a:ext>
              </a:extLst>
            </p:cNvPr>
            <p:cNvSpPr>
              <a:spLocks noChangeArrowheads="1"/>
            </p:cNvSpPr>
            <p:nvPr/>
          </p:nvSpPr>
          <p:spPr bwMode="auto">
            <a:xfrm rot="5400000">
              <a:off x="81285" y="6157231"/>
              <a:ext cx="9741"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93" name="Rectangle 101">
              <a:extLst>
                <a:ext uri="{FF2B5EF4-FFF2-40B4-BE49-F238E27FC236}">
                  <a16:creationId xmlns:a16="http://schemas.microsoft.com/office/drawing/2014/main" id="{FC70620B-4608-4732-9EEE-4E97DEA7569F}"/>
                </a:ext>
              </a:extLst>
            </p:cNvPr>
            <p:cNvSpPr>
              <a:spLocks noChangeArrowheads="1"/>
            </p:cNvSpPr>
            <p:nvPr/>
          </p:nvSpPr>
          <p:spPr bwMode="auto">
            <a:xfrm rot="5400000">
              <a:off x="38059" y="6330747"/>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94" name="Rectangle 102">
              <a:extLst>
                <a:ext uri="{FF2B5EF4-FFF2-40B4-BE49-F238E27FC236}">
                  <a16:creationId xmlns:a16="http://schemas.microsoft.com/office/drawing/2014/main" id="{D069EEA5-6D4E-456B-9A9A-49F01E3DB785}"/>
                </a:ext>
              </a:extLst>
            </p:cNvPr>
            <p:cNvSpPr>
              <a:spLocks noChangeArrowheads="1"/>
            </p:cNvSpPr>
            <p:nvPr/>
          </p:nvSpPr>
          <p:spPr bwMode="auto">
            <a:xfrm rot="5400000">
              <a:off x="38059" y="6330747"/>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95" name="Rectangle 103">
              <a:extLst>
                <a:ext uri="{FF2B5EF4-FFF2-40B4-BE49-F238E27FC236}">
                  <a16:creationId xmlns:a16="http://schemas.microsoft.com/office/drawing/2014/main" id="{C7E341B9-94AF-48C9-8C6A-2533FEA686FB}"/>
                </a:ext>
              </a:extLst>
            </p:cNvPr>
            <p:cNvSpPr>
              <a:spLocks noChangeArrowheads="1"/>
            </p:cNvSpPr>
            <p:nvPr/>
          </p:nvSpPr>
          <p:spPr bwMode="auto">
            <a:xfrm rot="5400000">
              <a:off x="38059" y="645981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96" name="Rectangle 104">
              <a:extLst>
                <a:ext uri="{FF2B5EF4-FFF2-40B4-BE49-F238E27FC236}">
                  <a16:creationId xmlns:a16="http://schemas.microsoft.com/office/drawing/2014/main" id="{8690FA3D-7BF4-42E0-B7D3-1DE5CAE0879E}"/>
                </a:ext>
              </a:extLst>
            </p:cNvPr>
            <p:cNvSpPr>
              <a:spLocks noChangeArrowheads="1"/>
            </p:cNvSpPr>
            <p:nvPr/>
          </p:nvSpPr>
          <p:spPr bwMode="auto">
            <a:xfrm rot="5400000">
              <a:off x="38059" y="645981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97" name="Rectangle 105">
              <a:extLst>
                <a:ext uri="{FF2B5EF4-FFF2-40B4-BE49-F238E27FC236}">
                  <a16:creationId xmlns:a16="http://schemas.microsoft.com/office/drawing/2014/main" id="{F2711747-8EA5-4EB6-9BB0-98A16BC2E7B3}"/>
                </a:ext>
              </a:extLst>
            </p:cNvPr>
            <p:cNvSpPr>
              <a:spLocks noChangeArrowheads="1"/>
            </p:cNvSpPr>
            <p:nvPr/>
          </p:nvSpPr>
          <p:spPr bwMode="auto">
            <a:xfrm rot="5400000">
              <a:off x="38059" y="659010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98" name="Rectangle 106">
              <a:extLst>
                <a:ext uri="{FF2B5EF4-FFF2-40B4-BE49-F238E27FC236}">
                  <a16:creationId xmlns:a16="http://schemas.microsoft.com/office/drawing/2014/main" id="{6945B9FB-E7ED-4D3D-B874-A0535DCECF12}"/>
                </a:ext>
              </a:extLst>
            </p:cNvPr>
            <p:cNvSpPr>
              <a:spLocks noChangeArrowheads="1"/>
            </p:cNvSpPr>
            <p:nvPr/>
          </p:nvSpPr>
          <p:spPr bwMode="auto">
            <a:xfrm rot="5400000">
              <a:off x="38059" y="6590108"/>
              <a:ext cx="9741" cy="56012"/>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299" name="Rectangle 107">
              <a:extLst>
                <a:ext uri="{FF2B5EF4-FFF2-40B4-BE49-F238E27FC236}">
                  <a16:creationId xmlns:a16="http://schemas.microsoft.com/office/drawing/2014/main" id="{61C3E69F-A745-4D7B-B84E-C4C042E1C5BE}"/>
                </a:ext>
              </a:extLst>
            </p:cNvPr>
            <p:cNvSpPr>
              <a:spLocks noChangeArrowheads="1"/>
            </p:cNvSpPr>
            <p:nvPr/>
          </p:nvSpPr>
          <p:spPr bwMode="auto">
            <a:xfrm rot="5400000">
              <a:off x="83112" y="6678996"/>
              <a:ext cx="6089"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300" name="Rectangle 108">
              <a:extLst>
                <a:ext uri="{FF2B5EF4-FFF2-40B4-BE49-F238E27FC236}">
                  <a16:creationId xmlns:a16="http://schemas.microsoft.com/office/drawing/2014/main" id="{E11C1738-4FC2-4986-A104-D64F3BFA530F}"/>
                </a:ext>
              </a:extLst>
            </p:cNvPr>
            <p:cNvSpPr>
              <a:spLocks noChangeArrowheads="1"/>
            </p:cNvSpPr>
            <p:nvPr/>
          </p:nvSpPr>
          <p:spPr bwMode="auto">
            <a:xfrm rot="5400000">
              <a:off x="83112" y="6678996"/>
              <a:ext cx="6089" cy="142466"/>
            </a:xfrm>
            <a:prstGeom prst="rect">
              <a:avLst/>
            </a:prstGeom>
            <a:solidFill>
              <a:schemeClr val="bg1">
                <a:alpha val="20000"/>
              </a:schemeClr>
            </a:solidFill>
            <a:ln w="6350">
              <a:solidFill>
                <a:schemeClr val="bg1">
                  <a:lumMod val="85000"/>
                </a:schemeClr>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grpSp>
    </p:spTree>
    <p:extLst>
      <p:ext uri="{BB962C8B-B14F-4D97-AF65-F5344CB8AC3E}">
        <p14:creationId xmlns:p14="http://schemas.microsoft.com/office/powerpoint/2010/main" val="240565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2197B275-3578-4E22-A7B9-E82A136479CD}"/>
              </a:ext>
            </a:extLst>
          </p:cNvPr>
          <p:cNvSpPr txBox="1"/>
          <p:nvPr/>
        </p:nvSpPr>
        <p:spPr>
          <a:xfrm>
            <a:off x="4310907" y="1066800"/>
            <a:ext cx="3570208"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原子性，可见性，有序性</a:t>
            </a:r>
          </a:p>
        </p:txBody>
      </p:sp>
      <p:grpSp>
        <p:nvGrpSpPr>
          <p:cNvPr id="31" name="组合 30">
            <a:extLst>
              <a:ext uri="{FF2B5EF4-FFF2-40B4-BE49-F238E27FC236}">
                <a16:creationId xmlns:a16="http://schemas.microsoft.com/office/drawing/2014/main" id="{D0E98EB7-0532-4927-9FB3-D845CD86BAC7}"/>
              </a:ext>
            </a:extLst>
          </p:cNvPr>
          <p:cNvGrpSpPr/>
          <p:nvPr/>
        </p:nvGrpSpPr>
        <p:grpSpPr>
          <a:xfrm>
            <a:off x="3107235" y="1371600"/>
            <a:ext cx="5977530" cy="0"/>
            <a:chOff x="4486838" y="685800"/>
            <a:chExt cx="5977530" cy="0"/>
          </a:xfrm>
        </p:grpSpPr>
        <p:cxnSp>
          <p:nvCxnSpPr>
            <p:cNvPr id="32" name="直接连接符 9">
              <a:extLst>
                <a:ext uri="{FF2B5EF4-FFF2-40B4-BE49-F238E27FC236}">
                  <a16:creationId xmlns:a16="http://schemas.microsoft.com/office/drawing/2014/main" id="{0C200249-B937-4A6A-89E6-189AC9010C9E}"/>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9">
              <a:extLst>
                <a:ext uri="{FF2B5EF4-FFF2-40B4-BE49-F238E27FC236}">
                  <a16:creationId xmlns:a16="http://schemas.microsoft.com/office/drawing/2014/main" id="{C4381FD9-775F-4B24-BC8F-055EB7E5F532}"/>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4" name="矩形 3">
            <a:extLst>
              <a:ext uri="{FF2B5EF4-FFF2-40B4-BE49-F238E27FC236}">
                <a16:creationId xmlns:a16="http://schemas.microsoft.com/office/drawing/2014/main" id="{2E6A3C3D-4FB1-427A-A613-5EAFAE2559BF}"/>
              </a:ext>
            </a:extLst>
          </p:cNvPr>
          <p:cNvSpPr/>
          <p:nvPr/>
        </p:nvSpPr>
        <p:spPr>
          <a:xfrm>
            <a:off x="1143000" y="2091851"/>
            <a:ext cx="9906000" cy="2862322"/>
          </a:xfrm>
          <a:prstGeom prst="rect">
            <a:avLst/>
          </a:prstGeom>
        </p:spPr>
        <p:txBody>
          <a:bodyPr wrap="square">
            <a:spAutoFit/>
          </a:bodyPr>
          <a:lstStyle/>
          <a:p>
            <a:r>
              <a:rPr lang="zh-CN" altLang="en-US" dirty="0">
                <a:solidFill>
                  <a:srgbClr val="FF0000"/>
                </a:solidFill>
                <a:latin typeface="Helvetica" panose="020B0604020202020204" pitchFamily="34" charset="0"/>
              </a:rPr>
              <a:t>原子性</a:t>
            </a:r>
            <a:r>
              <a:rPr lang="zh-CN" altLang="en-US" dirty="0">
                <a:solidFill>
                  <a:srgbClr val="000000"/>
                </a:solidFill>
                <a:latin typeface="Helvetica" panose="020B0604020202020204" pitchFamily="34" charset="0"/>
              </a:rPr>
              <a:t>（</a:t>
            </a:r>
            <a:r>
              <a:rPr lang="en-US" altLang="zh-CN" dirty="0">
                <a:solidFill>
                  <a:srgbClr val="000000"/>
                </a:solidFill>
                <a:latin typeface="Helvetica" panose="020B0604020202020204" pitchFamily="34" charset="0"/>
              </a:rPr>
              <a:t>Atomicity</a:t>
            </a:r>
            <a:r>
              <a:rPr lang="zh-CN" altLang="en-US" dirty="0">
                <a:solidFill>
                  <a:srgbClr val="000000"/>
                </a:solidFill>
                <a:latin typeface="Helvetica" panose="020B0604020202020204" pitchFamily="34" charset="0"/>
              </a:rPr>
              <a:t>）：由</a:t>
            </a:r>
            <a:r>
              <a:rPr lang="en-US" altLang="zh-CN" dirty="0">
                <a:solidFill>
                  <a:srgbClr val="000000"/>
                </a:solidFill>
                <a:latin typeface="Helvetica" panose="020B0604020202020204" pitchFamily="34" charset="0"/>
              </a:rPr>
              <a:t>Java</a:t>
            </a:r>
            <a:r>
              <a:rPr lang="zh-CN" altLang="en-US" dirty="0">
                <a:solidFill>
                  <a:srgbClr val="000000"/>
                </a:solidFill>
                <a:latin typeface="Helvetica" panose="020B0604020202020204" pitchFamily="34" charset="0"/>
              </a:rPr>
              <a:t>内存模型来直接保证的原子性变量操作包括</a:t>
            </a:r>
            <a:r>
              <a:rPr lang="en-US" altLang="zh-CN" dirty="0">
                <a:solidFill>
                  <a:srgbClr val="000000"/>
                </a:solidFill>
                <a:latin typeface="Helvetica" panose="020B0604020202020204" pitchFamily="34" charset="0"/>
              </a:rPr>
              <a:t>read</a:t>
            </a:r>
            <a:r>
              <a:rPr lang="zh-CN" altLang="en-US" dirty="0">
                <a:solidFill>
                  <a:srgbClr val="000000"/>
                </a:solidFill>
                <a:latin typeface="Helvetica" panose="020B0604020202020204" pitchFamily="34" charset="0"/>
              </a:rPr>
              <a:t>、 </a:t>
            </a:r>
            <a:r>
              <a:rPr lang="en-US" altLang="zh-CN" dirty="0">
                <a:solidFill>
                  <a:srgbClr val="000000"/>
                </a:solidFill>
                <a:latin typeface="Helvetica" panose="020B0604020202020204" pitchFamily="34" charset="0"/>
              </a:rPr>
              <a:t>load</a:t>
            </a:r>
            <a:r>
              <a:rPr lang="zh-CN" altLang="en-US" dirty="0">
                <a:solidFill>
                  <a:srgbClr val="000000"/>
                </a:solidFill>
                <a:latin typeface="Helvetica" panose="020B0604020202020204" pitchFamily="34" charset="0"/>
              </a:rPr>
              <a:t>、 </a:t>
            </a:r>
            <a:r>
              <a:rPr lang="en-US" altLang="zh-CN" dirty="0">
                <a:solidFill>
                  <a:srgbClr val="000000"/>
                </a:solidFill>
                <a:latin typeface="Helvetica" panose="020B0604020202020204" pitchFamily="34" charset="0"/>
              </a:rPr>
              <a:t>assign</a:t>
            </a:r>
            <a:r>
              <a:rPr lang="zh-CN" altLang="en-US" dirty="0">
                <a:solidFill>
                  <a:srgbClr val="000000"/>
                </a:solidFill>
                <a:latin typeface="Helvetica" panose="020B0604020202020204" pitchFamily="34" charset="0"/>
              </a:rPr>
              <a:t>、 </a:t>
            </a:r>
            <a:r>
              <a:rPr lang="en-US" altLang="zh-CN" dirty="0">
                <a:solidFill>
                  <a:srgbClr val="000000"/>
                </a:solidFill>
                <a:latin typeface="Helvetica" panose="020B0604020202020204" pitchFamily="34" charset="0"/>
              </a:rPr>
              <a:t>use</a:t>
            </a:r>
            <a:r>
              <a:rPr lang="zh-CN" altLang="en-US" dirty="0">
                <a:solidFill>
                  <a:srgbClr val="000000"/>
                </a:solidFill>
                <a:latin typeface="Helvetica" panose="020B0604020202020204" pitchFamily="34" charset="0"/>
              </a:rPr>
              <a:t>、 </a:t>
            </a:r>
            <a:r>
              <a:rPr lang="en-US" altLang="zh-CN" dirty="0">
                <a:solidFill>
                  <a:srgbClr val="000000"/>
                </a:solidFill>
                <a:latin typeface="Helvetica" panose="020B0604020202020204" pitchFamily="34" charset="0"/>
              </a:rPr>
              <a:t>store</a:t>
            </a:r>
            <a:r>
              <a:rPr lang="zh-CN" altLang="en-US" dirty="0">
                <a:solidFill>
                  <a:srgbClr val="000000"/>
                </a:solidFill>
                <a:latin typeface="Helvetica" panose="020B0604020202020204" pitchFamily="34" charset="0"/>
              </a:rPr>
              <a:t>和</a:t>
            </a:r>
            <a:r>
              <a:rPr lang="en-US" altLang="zh-CN" dirty="0">
                <a:solidFill>
                  <a:srgbClr val="000000"/>
                </a:solidFill>
                <a:latin typeface="Helvetica" panose="020B0604020202020204" pitchFamily="34" charset="0"/>
              </a:rPr>
              <a:t>write</a:t>
            </a:r>
            <a:r>
              <a:rPr lang="zh-CN" altLang="en-US" dirty="0">
                <a:solidFill>
                  <a:srgbClr val="000000"/>
                </a:solidFill>
                <a:latin typeface="Helvetica" panose="020B0604020202020204" pitchFamily="34" charset="0"/>
              </a:rPr>
              <a:t>， 我们大致可以认为基本数据类型的访问读写是具备原子性的。</a:t>
            </a:r>
          </a:p>
          <a:p>
            <a:r>
              <a:rPr lang="zh-CN" altLang="en-US" dirty="0">
                <a:solidFill>
                  <a:srgbClr val="000000"/>
                </a:solidFill>
                <a:latin typeface="Helvetica" panose="020B0604020202020204" pitchFamily="34" charset="0"/>
              </a:rPr>
              <a:t>   </a:t>
            </a:r>
          </a:p>
          <a:p>
            <a:r>
              <a:rPr lang="zh-CN" altLang="en-US" dirty="0">
                <a:solidFill>
                  <a:srgbClr val="FF0000"/>
                </a:solidFill>
                <a:latin typeface="Helvetica" panose="020B0604020202020204" pitchFamily="34" charset="0"/>
              </a:rPr>
              <a:t>可见性</a:t>
            </a:r>
            <a:r>
              <a:rPr lang="zh-CN" altLang="en-US" dirty="0">
                <a:solidFill>
                  <a:srgbClr val="000000"/>
                </a:solidFill>
                <a:latin typeface="Helvetica" panose="020B0604020202020204" pitchFamily="34" charset="0"/>
              </a:rPr>
              <a:t>（</a:t>
            </a:r>
            <a:r>
              <a:rPr lang="en-US" altLang="zh-CN" dirty="0">
                <a:solidFill>
                  <a:srgbClr val="000000"/>
                </a:solidFill>
                <a:latin typeface="Helvetica" panose="020B0604020202020204" pitchFamily="34" charset="0"/>
              </a:rPr>
              <a:t>Visibility</a:t>
            </a:r>
            <a:r>
              <a:rPr lang="zh-CN" altLang="en-US" dirty="0">
                <a:solidFill>
                  <a:srgbClr val="000000"/>
                </a:solidFill>
                <a:latin typeface="Helvetica" panose="020B0604020202020204" pitchFamily="34" charset="0"/>
              </a:rPr>
              <a:t>）：一个线程修改了共享变量的值，其他线程能立即看见这个修改。</a:t>
            </a:r>
            <a:endParaRPr lang="en-US" altLang="zh-CN" dirty="0">
              <a:solidFill>
                <a:srgbClr val="000000"/>
              </a:solidFill>
              <a:latin typeface="Helvetica" panose="020B0604020202020204" pitchFamily="34" charset="0"/>
            </a:endParaRPr>
          </a:p>
          <a:p>
            <a:r>
              <a:rPr lang="zh-CN" altLang="en-US" dirty="0">
                <a:solidFill>
                  <a:srgbClr val="000000"/>
                </a:solidFill>
                <a:latin typeface="Helvetica" panose="020B0604020202020204" pitchFamily="34" charset="0"/>
              </a:rPr>
              <a:t>可见性的实现是通过变量修改后同步回主内存然后再变量读取之前从主内存中刷新变量这种依赖主内存作为传递的方式。</a:t>
            </a:r>
            <a:r>
              <a:rPr lang="en-US" altLang="zh-CN" dirty="0">
                <a:solidFill>
                  <a:srgbClr val="000000"/>
                </a:solidFill>
                <a:latin typeface="Helvetica" panose="020B0604020202020204" pitchFamily="34" charset="0"/>
              </a:rPr>
              <a:t>volatile</a:t>
            </a:r>
            <a:r>
              <a:rPr lang="zh-CN" altLang="en-US" dirty="0">
                <a:solidFill>
                  <a:srgbClr val="000000"/>
                </a:solidFill>
                <a:latin typeface="Helvetica" panose="020B0604020202020204" pitchFamily="34" charset="0"/>
              </a:rPr>
              <a:t>，</a:t>
            </a:r>
            <a:r>
              <a:rPr lang="en-US" altLang="zh-CN" dirty="0">
                <a:solidFill>
                  <a:srgbClr val="000000"/>
                </a:solidFill>
                <a:latin typeface="Helvetica" panose="020B0604020202020204" pitchFamily="34" charset="0"/>
              </a:rPr>
              <a:t>syn</a:t>
            </a:r>
            <a:r>
              <a:rPr lang="zh-CN" altLang="en-US" dirty="0">
                <a:solidFill>
                  <a:srgbClr val="000000"/>
                </a:solidFill>
                <a:latin typeface="Helvetica" panose="020B0604020202020204" pitchFamily="34" charset="0"/>
              </a:rPr>
              <a:t>和</a:t>
            </a:r>
            <a:r>
              <a:rPr lang="en-US" altLang="zh-CN" dirty="0">
                <a:solidFill>
                  <a:srgbClr val="000000"/>
                </a:solidFill>
                <a:latin typeface="Helvetica" panose="020B0604020202020204" pitchFamily="34" charset="0"/>
              </a:rPr>
              <a:t>final</a:t>
            </a:r>
            <a:r>
              <a:rPr lang="zh-CN" altLang="en-US" dirty="0">
                <a:solidFill>
                  <a:srgbClr val="000000"/>
                </a:solidFill>
                <a:latin typeface="Helvetica" panose="020B0604020202020204" pitchFamily="34" charset="0"/>
              </a:rPr>
              <a:t>都可以保证可见性。</a:t>
            </a:r>
            <a:endParaRPr lang="en-US" altLang="zh-CN" dirty="0">
              <a:solidFill>
                <a:srgbClr val="000000"/>
              </a:solidFill>
              <a:latin typeface="Helvetica" panose="020B0604020202020204" pitchFamily="34" charset="0"/>
            </a:endParaRPr>
          </a:p>
          <a:p>
            <a:endParaRPr lang="zh-CN" altLang="en-US" dirty="0">
              <a:solidFill>
                <a:srgbClr val="000000"/>
              </a:solidFill>
              <a:latin typeface="Helvetica" panose="020B0604020202020204" pitchFamily="34" charset="0"/>
            </a:endParaRPr>
          </a:p>
          <a:p>
            <a:r>
              <a:rPr lang="zh-CN" altLang="en-US" dirty="0">
                <a:solidFill>
                  <a:srgbClr val="FF0000"/>
                </a:solidFill>
                <a:latin typeface="Helvetica" panose="020B0604020202020204" pitchFamily="34" charset="0"/>
              </a:rPr>
              <a:t>有序性</a:t>
            </a:r>
            <a:r>
              <a:rPr lang="zh-CN" altLang="en-US" dirty="0">
                <a:solidFill>
                  <a:srgbClr val="000000"/>
                </a:solidFill>
                <a:latin typeface="Helvetica" panose="020B0604020202020204" pitchFamily="34" charset="0"/>
              </a:rPr>
              <a:t>（</a:t>
            </a:r>
            <a:r>
              <a:rPr lang="en-US" altLang="zh-CN" dirty="0">
                <a:solidFill>
                  <a:srgbClr val="000000"/>
                </a:solidFill>
                <a:latin typeface="Helvetica" panose="020B0604020202020204" pitchFamily="34" charset="0"/>
              </a:rPr>
              <a:t>Ordering</a:t>
            </a:r>
            <a:r>
              <a:rPr lang="zh-CN" altLang="en-US" dirty="0">
                <a:solidFill>
                  <a:srgbClr val="000000"/>
                </a:solidFill>
                <a:latin typeface="Helvetica" panose="020B0604020202020204" pitchFamily="34" charset="0"/>
              </a:rPr>
              <a:t>）：在本线程内观察，所有的操作都是有序的；如果在一个线程内观察另一个线程，所有的操作都是无序的。前半句指：线程内表现为串行；后半句：指令重排序和工作内存和主内存同步延迟。</a:t>
            </a:r>
            <a:endParaRPr lang="zh-CN" altLang="en-US" b="0" i="0" dirty="0">
              <a:solidFill>
                <a:srgbClr val="000000"/>
              </a:solidFill>
              <a:effectLst/>
              <a:latin typeface="Helvetica" panose="020B0604020202020204" pitchFamily="34" charset="0"/>
            </a:endParaRPr>
          </a:p>
        </p:txBody>
      </p:sp>
    </p:spTree>
    <p:extLst>
      <p:ext uri="{BB962C8B-B14F-4D97-AF65-F5344CB8AC3E}">
        <p14:creationId xmlns:p14="http://schemas.microsoft.com/office/powerpoint/2010/main" val="88982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2197B275-3578-4E22-A7B9-E82A136479CD}"/>
              </a:ext>
            </a:extLst>
          </p:cNvPr>
          <p:cNvSpPr txBox="1"/>
          <p:nvPr/>
        </p:nvSpPr>
        <p:spPr>
          <a:xfrm>
            <a:off x="4245440" y="1066800"/>
            <a:ext cx="3701141"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Volatile</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a:t>
            </a: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synchronized</a:t>
            </a:r>
            <a:endParaRPr kumimoji="1" lang="zh-CN" altLang="en-US" sz="2400" b="1" dirty="0">
              <a:gradFill>
                <a:gsLst>
                  <a:gs pos="0">
                    <a:srgbClr val="05F3FF"/>
                  </a:gs>
                  <a:gs pos="50000">
                    <a:srgbClr val="4381FF"/>
                  </a:gs>
                  <a:gs pos="100000">
                    <a:srgbClr val="6352FF"/>
                  </a:gs>
                </a:gsLst>
                <a:lin ang="5340000" scaled="0"/>
              </a:gradFill>
              <a:latin typeface="微软雅黑"/>
              <a:ea typeface="微软雅黑"/>
            </a:endParaRPr>
          </a:p>
        </p:txBody>
      </p:sp>
      <p:grpSp>
        <p:nvGrpSpPr>
          <p:cNvPr id="31" name="组合 30">
            <a:extLst>
              <a:ext uri="{FF2B5EF4-FFF2-40B4-BE49-F238E27FC236}">
                <a16:creationId xmlns:a16="http://schemas.microsoft.com/office/drawing/2014/main" id="{D0E98EB7-0532-4927-9FB3-D845CD86BAC7}"/>
              </a:ext>
            </a:extLst>
          </p:cNvPr>
          <p:cNvGrpSpPr/>
          <p:nvPr/>
        </p:nvGrpSpPr>
        <p:grpSpPr>
          <a:xfrm>
            <a:off x="3107235" y="1363958"/>
            <a:ext cx="5977530" cy="0"/>
            <a:chOff x="4486838" y="685800"/>
            <a:chExt cx="5977530" cy="0"/>
          </a:xfrm>
        </p:grpSpPr>
        <p:cxnSp>
          <p:nvCxnSpPr>
            <p:cNvPr id="32" name="直接连接符 9">
              <a:extLst>
                <a:ext uri="{FF2B5EF4-FFF2-40B4-BE49-F238E27FC236}">
                  <a16:creationId xmlns:a16="http://schemas.microsoft.com/office/drawing/2014/main" id="{0C200249-B937-4A6A-89E6-189AC9010C9E}"/>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9">
              <a:extLst>
                <a:ext uri="{FF2B5EF4-FFF2-40B4-BE49-F238E27FC236}">
                  <a16:creationId xmlns:a16="http://schemas.microsoft.com/office/drawing/2014/main" id="{C4381FD9-775F-4B24-BC8F-055EB7E5F532}"/>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A86B531E-20B6-456B-855F-52A26BAD5287}"/>
              </a:ext>
            </a:extLst>
          </p:cNvPr>
          <p:cNvSpPr txBox="1"/>
          <p:nvPr/>
        </p:nvSpPr>
        <p:spPr>
          <a:xfrm>
            <a:off x="1045108" y="2133645"/>
            <a:ext cx="4898492" cy="4126899"/>
          </a:xfrm>
          <a:prstGeom prst="rect">
            <a:avLst/>
          </a:prstGeom>
          <a:noFill/>
        </p:spPr>
        <p:txBody>
          <a:bodyPr wrap="square" rtlCol="0">
            <a:spAutoFit/>
          </a:bodyPr>
          <a:lstStyle/>
          <a:p>
            <a:pPr algn="l">
              <a:lnSpc>
                <a:spcPct val="125000"/>
              </a:lnSpc>
            </a:pPr>
            <a:r>
              <a:rPr lang="en-US" altLang="zh-CN" sz="1600" kern="0" dirty="0">
                <a:latin typeface="+mj-ea"/>
              </a:rPr>
              <a:t>Volatile</a:t>
            </a:r>
            <a:r>
              <a:rPr lang="zh-CN" altLang="en-US" sz="1600" kern="0" dirty="0">
                <a:latin typeface="+mj-ea"/>
              </a:rPr>
              <a:t>：修饰变量</a:t>
            </a:r>
            <a:endParaRPr lang="en-US" altLang="zh-CN" sz="1600" kern="0" dirty="0">
              <a:latin typeface="+mj-ea"/>
            </a:endParaRPr>
          </a:p>
          <a:p>
            <a:pPr algn="l">
              <a:lnSpc>
                <a:spcPct val="125000"/>
              </a:lnSpc>
            </a:pPr>
            <a:r>
              <a:rPr lang="zh-CN" altLang="en-US" sz="1600" kern="0" dirty="0">
                <a:latin typeface="+mj-ea"/>
              </a:rPr>
              <a:t>作用：</a:t>
            </a:r>
            <a:endParaRPr lang="en-US" altLang="zh-CN" sz="1600" kern="0" dirty="0">
              <a:latin typeface="+mj-ea"/>
            </a:endParaRPr>
          </a:p>
          <a:p>
            <a:pPr algn="l">
              <a:lnSpc>
                <a:spcPct val="125000"/>
              </a:lnSpc>
            </a:pPr>
            <a:r>
              <a:rPr lang="en-US" altLang="zh-CN" sz="1600" kern="0" dirty="0">
                <a:latin typeface="+mj-ea"/>
              </a:rPr>
              <a:t>1</a:t>
            </a:r>
            <a:r>
              <a:rPr lang="zh-CN" altLang="en-US" sz="1600" kern="0" dirty="0">
                <a:latin typeface="+mj-ea"/>
              </a:rPr>
              <a:t>、保证变量的可见性</a:t>
            </a:r>
            <a:endParaRPr lang="en-US" altLang="zh-CN" sz="1600" kern="0" dirty="0">
              <a:latin typeface="+mj-ea"/>
            </a:endParaRPr>
          </a:p>
          <a:p>
            <a:pPr algn="l">
              <a:lnSpc>
                <a:spcPct val="125000"/>
              </a:lnSpc>
            </a:pPr>
            <a:r>
              <a:rPr lang="en-US" altLang="zh-CN" sz="1600" kern="0" dirty="0">
                <a:latin typeface="+mj-ea"/>
              </a:rPr>
              <a:t>2</a:t>
            </a:r>
            <a:r>
              <a:rPr lang="zh-CN" altLang="en-US" sz="1600" kern="0" dirty="0">
                <a:latin typeface="+mj-ea"/>
              </a:rPr>
              <a:t>、禁止指令重排序：</a:t>
            </a:r>
            <a:endParaRPr lang="en-US" altLang="zh-CN" sz="1600" kern="0" dirty="0">
              <a:latin typeface="+mj-ea"/>
            </a:endParaRPr>
          </a:p>
          <a:p>
            <a:r>
              <a:rPr lang="zh-CN" altLang="en-US" dirty="0"/>
              <a:t>（</a:t>
            </a:r>
            <a:r>
              <a:rPr lang="en-US" altLang="zh-CN" dirty="0"/>
              <a:t>1</a:t>
            </a:r>
            <a:r>
              <a:rPr lang="zh-CN" altLang="en-US" dirty="0"/>
              <a:t>）在每个</a:t>
            </a:r>
            <a:r>
              <a:rPr lang="en-US" altLang="zh-CN" dirty="0"/>
              <a:t>volatile</a:t>
            </a:r>
            <a:r>
              <a:rPr lang="zh-CN" altLang="en-US" dirty="0"/>
              <a:t>写操作的前面插入一个</a:t>
            </a:r>
            <a:r>
              <a:rPr lang="en-US" altLang="zh-CN" dirty="0" err="1"/>
              <a:t>StoreStore</a:t>
            </a:r>
            <a:r>
              <a:rPr lang="zh-CN" altLang="en-US" dirty="0"/>
              <a:t>屏障。</a:t>
            </a:r>
          </a:p>
          <a:p>
            <a:r>
              <a:rPr lang="zh-CN" altLang="en-US" dirty="0"/>
              <a:t>（</a:t>
            </a:r>
            <a:r>
              <a:rPr lang="en-US" altLang="zh-CN" dirty="0"/>
              <a:t>2</a:t>
            </a:r>
            <a:r>
              <a:rPr lang="zh-CN" altLang="en-US" dirty="0"/>
              <a:t>）在每个</a:t>
            </a:r>
            <a:r>
              <a:rPr lang="en-US" altLang="zh-CN" dirty="0"/>
              <a:t>volatile</a:t>
            </a:r>
            <a:r>
              <a:rPr lang="zh-CN" altLang="en-US" dirty="0"/>
              <a:t>写操作的后面插入一个</a:t>
            </a:r>
            <a:r>
              <a:rPr lang="en-US" altLang="zh-CN" dirty="0" err="1"/>
              <a:t>StoreLoad</a:t>
            </a:r>
            <a:r>
              <a:rPr lang="zh-CN" altLang="en-US" dirty="0"/>
              <a:t>屏障。</a:t>
            </a:r>
          </a:p>
          <a:p>
            <a:r>
              <a:rPr lang="zh-CN" altLang="en-US" dirty="0"/>
              <a:t>（</a:t>
            </a:r>
            <a:r>
              <a:rPr lang="en-US" altLang="zh-CN" dirty="0"/>
              <a:t>3</a:t>
            </a:r>
            <a:r>
              <a:rPr lang="zh-CN" altLang="en-US" dirty="0"/>
              <a:t>）在每个</a:t>
            </a:r>
            <a:r>
              <a:rPr lang="en-US" altLang="zh-CN" dirty="0"/>
              <a:t>volatile</a:t>
            </a:r>
            <a:r>
              <a:rPr lang="zh-CN" altLang="en-US" dirty="0"/>
              <a:t>读操作的后面插入一个</a:t>
            </a:r>
            <a:r>
              <a:rPr lang="en-US" altLang="zh-CN" dirty="0" err="1"/>
              <a:t>LoadLoad</a:t>
            </a:r>
            <a:r>
              <a:rPr lang="zh-CN" altLang="en-US" dirty="0"/>
              <a:t>屏障。</a:t>
            </a:r>
          </a:p>
          <a:p>
            <a:r>
              <a:rPr lang="zh-CN" altLang="en-US" dirty="0"/>
              <a:t>（</a:t>
            </a:r>
            <a:r>
              <a:rPr lang="en-US" altLang="zh-CN" dirty="0"/>
              <a:t>4</a:t>
            </a:r>
            <a:r>
              <a:rPr lang="zh-CN" altLang="en-US" dirty="0"/>
              <a:t>）在每个</a:t>
            </a:r>
            <a:r>
              <a:rPr lang="en-US" altLang="zh-CN" dirty="0"/>
              <a:t>volatile</a:t>
            </a:r>
            <a:r>
              <a:rPr lang="zh-CN" altLang="en-US" dirty="0"/>
              <a:t>读操作的后面插入一个</a:t>
            </a:r>
            <a:r>
              <a:rPr lang="en-US" altLang="zh-CN" dirty="0" err="1"/>
              <a:t>LoadStore</a:t>
            </a:r>
            <a:r>
              <a:rPr lang="zh-CN" altLang="en-US" dirty="0"/>
              <a:t>屏障。</a:t>
            </a:r>
          </a:p>
          <a:p>
            <a:pPr algn="l">
              <a:lnSpc>
                <a:spcPct val="125000"/>
              </a:lnSpc>
            </a:pPr>
            <a:endParaRPr lang="en-US" altLang="zh-CN" sz="1600" kern="0" dirty="0">
              <a:latin typeface="+mj-ea"/>
            </a:endParaRPr>
          </a:p>
          <a:p>
            <a:pPr algn="l">
              <a:lnSpc>
                <a:spcPct val="125000"/>
              </a:lnSpc>
            </a:pPr>
            <a:r>
              <a:rPr lang="en-US" altLang="zh-CN" sz="1600" kern="0" dirty="0">
                <a:latin typeface="+mj-ea"/>
              </a:rPr>
              <a:t>	</a:t>
            </a:r>
            <a:endParaRPr lang="zh-CN" altLang="en-US" sz="1600" kern="0" dirty="0">
              <a:latin typeface="+mj-ea"/>
            </a:endParaRPr>
          </a:p>
        </p:txBody>
      </p:sp>
      <p:sp>
        <p:nvSpPr>
          <p:cNvPr id="4" name="文本框 3">
            <a:extLst>
              <a:ext uri="{FF2B5EF4-FFF2-40B4-BE49-F238E27FC236}">
                <a16:creationId xmlns:a16="http://schemas.microsoft.com/office/drawing/2014/main" id="{00F23F26-9266-499C-95F6-3172F09359F2}"/>
              </a:ext>
            </a:extLst>
          </p:cNvPr>
          <p:cNvSpPr txBox="1"/>
          <p:nvPr/>
        </p:nvSpPr>
        <p:spPr>
          <a:xfrm>
            <a:off x="6582578" y="2130318"/>
            <a:ext cx="4314022" cy="1296637"/>
          </a:xfrm>
          <a:prstGeom prst="rect">
            <a:avLst/>
          </a:prstGeom>
          <a:noFill/>
        </p:spPr>
        <p:txBody>
          <a:bodyPr wrap="square" rtlCol="0">
            <a:spAutoFit/>
          </a:bodyPr>
          <a:lstStyle/>
          <a:p>
            <a:pPr algn="l">
              <a:lnSpc>
                <a:spcPct val="125000"/>
              </a:lnSpc>
            </a:pPr>
            <a:r>
              <a:rPr lang="en-US" altLang="zh-CN" sz="1600" kern="0" dirty="0">
                <a:latin typeface="+mj-ea"/>
              </a:rPr>
              <a:t>Synchronized</a:t>
            </a:r>
            <a:r>
              <a:rPr lang="zh-CN" altLang="en-US" sz="1600" kern="0" dirty="0">
                <a:latin typeface="+mj-ea"/>
              </a:rPr>
              <a:t>：修饰方法，修饰代码块</a:t>
            </a:r>
            <a:endParaRPr lang="en-US" altLang="zh-CN" sz="1600" kern="0" dirty="0">
              <a:latin typeface="+mj-ea"/>
            </a:endParaRPr>
          </a:p>
          <a:p>
            <a:pPr algn="l">
              <a:lnSpc>
                <a:spcPct val="125000"/>
              </a:lnSpc>
            </a:pPr>
            <a:r>
              <a:rPr lang="zh-CN" altLang="en-US" sz="1600" kern="0" dirty="0">
                <a:latin typeface="+mj-ea"/>
              </a:rPr>
              <a:t>作用：</a:t>
            </a:r>
            <a:endParaRPr lang="en-US" altLang="zh-CN" sz="1600" kern="0" dirty="0">
              <a:latin typeface="+mj-ea"/>
            </a:endParaRPr>
          </a:p>
          <a:p>
            <a:pPr algn="l">
              <a:lnSpc>
                <a:spcPct val="125000"/>
              </a:lnSpc>
            </a:pPr>
            <a:r>
              <a:rPr lang="en-US" altLang="zh-CN" sz="1600" kern="0" dirty="0">
                <a:latin typeface="+mj-ea"/>
              </a:rPr>
              <a:t>1</a:t>
            </a:r>
            <a:r>
              <a:rPr lang="zh-CN" altLang="en-US" sz="1600" kern="0" dirty="0">
                <a:latin typeface="+mj-ea"/>
              </a:rPr>
              <a:t>、加锁，保证只有一个线程执行代码块或者方法</a:t>
            </a:r>
            <a:endParaRPr lang="en-US" altLang="zh-CN" sz="1600" kern="0" dirty="0">
              <a:latin typeface="+mj-ea"/>
            </a:endParaRPr>
          </a:p>
        </p:txBody>
      </p:sp>
      <p:pic>
        <p:nvPicPr>
          <p:cNvPr id="7" name="图片 6">
            <a:extLst>
              <a:ext uri="{FF2B5EF4-FFF2-40B4-BE49-F238E27FC236}">
                <a16:creationId xmlns:a16="http://schemas.microsoft.com/office/drawing/2014/main" id="{486E7E26-FBE5-437E-87C3-C2A7BB7A5E83}"/>
              </a:ext>
            </a:extLst>
          </p:cNvPr>
          <p:cNvPicPr>
            <a:picLocks noChangeAspect="1"/>
          </p:cNvPicPr>
          <p:nvPr/>
        </p:nvPicPr>
        <p:blipFill>
          <a:blip r:embed="rId3"/>
          <a:stretch>
            <a:fillRect/>
          </a:stretch>
        </p:blipFill>
        <p:spPr>
          <a:xfrm>
            <a:off x="2562647" y="399852"/>
            <a:ext cx="6761905" cy="6114286"/>
          </a:xfrm>
          <a:prstGeom prst="rect">
            <a:avLst/>
          </a:prstGeom>
        </p:spPr>
      </p:pic>
      <p:pic>
        <p:nvPicPr>
          <p:cNvPr id="8" name="图片 7">
            <a:extLst>
              <a:ext uri="{FF2B5EF4-FFF2-40B4-BE49-F238E27FC236}">
                <a16:creationId xmlns:a16="http://schemas.microsoft.com/office/drawing/2014/main" id="{E9C4A526-01F5-41B0-AF7E-DD43FFBB9156}"/>
              </a:ext>
            </a:extLst>
          </p:cNvPr>
          <p:cNvPicPr>
            <a:picLocks noChangeAspect="1"/>
          </p:cNvPicPr>
          <p:nvPr/>
        </p:nvPicPr>
        <p:blipFill>
          <a:blip r:embed="rId4"/>
          <a:stretch>
            <a:fillRect/>
          </a:stretch>
        </p:blipFill>
        <p:spPr>
          <a:xfrm>
            <a:off x="3631759" y="1205221"/>
            <a:ext cx="5000000" cy="3995016"/>
          </a:xfrm>
          <a:prstGeom prst="rect">
            <a:avLst/>
          </a:prstGeom>
        </p:spPr>
      </p:pic>
      <p:pic>
        <p:nvPicPr>
          <p:cNvPr id="3074" name="Picture 2" descr="http://images2015.cnblogs.com/blog/820406/201604/820406-20160418202553429-1642545018.png">
            <a:extLst>
              <a:ext uri="{FF2B5EF4-FFF2-40B4-BE49-F238E27FC236}">
                <a16:creationId xmlns:a16="http://schemas.microsoft.com/office/drawing/2014/main" id="{F8C40DCC-3DC4-497F-98FF-80027EF15C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9" y="914516"/>
            <a:ext cx="12192000" cy="425767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F26CD926-2716-4AD1-9E22-32DAA7AB189F}"/>
              </a:ext>
            </a:extLst>
          </p:cNvPr>
          <p:cNvPicPr>
            <a:picLocks noChangeAspect="1"/>
          </p:cNvPicPr>
          <p:nvPr/>
        </p:nvPicPr>
        <p:blipFill>
          <a:blip r:embed="rId6"/>
          <a:stretch>
            <a:fillRect/>
          </a:stretch>
        </p:blipFill>
        <p:spPr>
          <a:xfrm>
            <a:off x="4390373" y="622321"/>
            <a:ext cx="3209524" cy="5628571"/>
          </a:xfrm>
          <a:prstGeom prst="rect">
            <a:avLst/>
          </a:prstGeom>
        </p:spPr>
      </p:pic>
    </p:spTree>
    <p:extLst>
      <p:ext uri="{BB962C8B-B14F-4D97-AF65-F5344CB8AC3E}">
        <p14:creationId xmlns:p14="http://schemas.microsoft.com/office/powerpoint/2010/main" val="149645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xit" presetSubtype="0" fill="hold"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3074"/>
                                        </p:tgtEl>
                                        <p:attrNameLst>
                                          <p:attrName>style.visibility</p:attrName>
                                        </p:attrNameLst>
                                      </p:cBhvr>
                                      <p:to>
                                        <p:strVal val="visible"/>
                                      </p:to>
                                    </p:set>
                                    <p:animEffect transition="in" filter="fade">
                                      <p:cBhvr>
                                        <p:cTn id="33" dur="500"/>
                                        <p:tgtEl>
                                          <p:spTgt spid="307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3074"/>
                                        </p:tgtEl>
                                      </p:cBhvr>
                                    </p:animEffect>
                                    <p:set>
                                      <p:cBhvr>
                                        <p:cTn id="38" dur="1" fill="hold">
                                          <p:stCondLst>
                                            <p:cond delay="499"/>
                                          </p:stCondLst>
                                        </p:cTn>
                                        <p:tgtEl>
                                          <p:spTgt spid="3074"/>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AEDBE5D-0A71-428D-A7FF-028112807FC6}"/>
              </a:ext>
            </a:extLst>
          </p:cNvPr>
          <p:cNvSpPr txBox="1"/>
          <p:nvPr/>
        </p:nvSpPr>
        <p:spPr>
          <a:xfrm>
            <a:off x="5069181" y="762000"/>
            <a:ext cx="2053639"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Synchronize</a:t>
            </a:r>
            <a:endParaRPr kumimoji="1" lang="zh-CN" altLang="en-US" sz="2400" b="1" dirty="0">
              <a:gradFill>
                <a:gsLst>
                  <a:gs pos="0">
                    <a:srgbClr val="05F3FF"/>
                  </a:gs>
                  <a:gs pos="50000">
                    <a:srgbClr val="4381FF"/>
                  </a:gs>
                  <a:gs pos="100000">
                    <a:srgbClr val="6352FF"/>
                  </a:gs>
                </a:gsLst>
                <a:lin ang="5340000" scaled="0"/>
              </a:gradFill>
              <a:latin typeface="微软雅黑"/>
              <a:ea typeface="微软雅黑"/>
            </a:endParaRPr>
          </a:p>
        </p:txBody>
      </p:sp>
      <p:grpSp>
        <p:nvGrpSpPr>
          <p:cNvPr id="9" name="组合 8">
            <a:extLst>
              <a:ext uri="{FF2B5EF4-FFF2-40B4-BE49-F238E27FC236}">
                <a16:creationId xmlns:a16="http://schemas.microsoft.com/office/drawing/2014/main" id="{426327BB-7FFA-44DD-A167-9D384659B76C}"/>
              </a:ext>
            </a:extLst>
          </p:cNvPr>
          <p:cNvGrpSpPr/>
          <p:nvPr/>
        </p:nvGrpSpPr>
        <p:grpSpPr>
          <a:xfrm>
            <a:off x="3145335" y="1059158"/>
            <a:ext cx="5901330" cy="0"/>
            <a:chOff x="4486838" y="685800"/>
            <a:chExt cx="5901330" cy="0"/>
          </a:xfrm>
        </p:grpSpPr>
        <p:cxnSp>
          <p:nvCxnSpPr>
            <p:cNvPr id="10" name="直接连接符 9">
              <a:extLst>
                <a:ext uri="{FF2B5EF4-FFF2-40B4-BE49-F238E27FC236}">
                  <a16:creationId xmlns:a16="http://schemas.microsoft.com/office/drawing/2014/main" id="{E52A7095-404B-4718-97B9-669A0DA7ECDF}"/>
                </a:ext>
              </a:extLst>
            </p:cNvPr>
            <p:cNvCxnSpPr>
              <a:cxnSpLocks/>
            </p:cNvCxnSpPr>
            <p:nvPr/>
          </p:nvCxnSpPr>
          <p:spPr>
            <a:xfrm>
              <a:off x="9007210"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9">
              <a:extLst>
                <a:ext uri="{FF2B5EF4-FFF2-40B4-BE49-F238E27FC236}">
                  <a16:creationId xmlns:a16="http://schemas.microsoft.com/office/drawing/2014/main" id="{ED3E6CB8-BFCC-4BE4-A947-DA5913D2649B}"/>
                </a:ext>
              </a:extLst>
            </p:cNvPr>
            <p:cNvCxnSpPr>
              <a:cxnSpLocks/>
            </p:cNvCxnSpPr>
            <p:nvPr/>
          </p:nvCxnSpPr>
          <p:spPr>
            <a:xfrm flipH="1">
              <a:off x="4486838"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1370AD25-521A-4214-9110-F40A178FA59F}"/>
              </a:ext>
            </a:extLst>
          </p:cNvPr>
          <p:cNvPicPr>
            <a:picLocks noChangeAspect="1"/>
          </p:cNvPicPr>
          <p:nvPr/>
        </p:nvPicPr>
        <p:blipFill>
          <a:blip r:embed="rId3"/>
          <a:stretch>
            <a:fillRect/>
          </a:stretch>
        </p:blipFill>
        <p:spPr>
          <a:xfrm>
            <a:off x="1900237" y="1724025"/>
            <a:ext cx="7715250" cy="3409950"/>
          </a:xfrm>
          <a:prstGeom prst="rect">
            <a:avLst/>
          </a:prstGeom>
        </p:spPr>
      </p:pic>
      <p:pic>
        <p:nvPicPr>
          <p:cNvPr id="2050" name="Picture 2" descr="C:\Users\HHHHHH\Documents\My Knowledge\temp\f11f8ed7-292f-4747-b10f-df92f54c5144\128\index_files\11b7f64a-9179-499b-9032-10c045ccaf67.png">
            <a:extLst>
              <a:ext uri="{FF2B5EF4-FFF2-40B4-BE49-F238E27FC236}">
                <a16:creationId xmlns:a16="http://schemas.microsoft.com/office/drawing/2014/main" id="{7D415A2B-6912-4C08-82C6-7B2491CE3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643" y="1333500"/>
            <a:ext cx="8391525" cy="4191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19E8CBD-27D6-471C-9843-E96011BCFA1D}"/>
              </a:ext>
            </a:extLst>
          </p:cNvPr>
          <p:cNvPicPr>
            <a:picLocks noChangeAspect="1"/>
          </p:cNvPicPr>
          <p:nvPr/>
        </p:nvPicPr>
        <p:blipFill>
          <a:blip r:embed="rId5"/>
          <a:stretch>
            <a:fillRect/>
          </a:stretch>
        </p:blipFill>
        <p:spPr>
          <a:xfrm>
            <a:off x="1581150" y="1449684"/>
            <a:ext cx="9029700" cy="3067050"/>
          </a:xfrm>
          <a:prstGeom prst="rect">
            <a:avLst/>
          </a:prstGeom>
        </p:spPr>
      </p:pic>
    </p:spTree>
    <p:extLst>
      <p:ext uri="{BB962C8B-B14F-4D97-AF65-F5344CB8AC3E}">
        <p14:creationId xmlns:p14="http://schemas.microsoft.com/office/powerpoint/2010/main" val="380420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AEDBE5D-0A71-428D-A7FF-028112807FC6}"/>
              </a:ext>
            </a:extLst>
          </p:cNvPr>
          <p:cNvSpPr txBox="1"/>
          <p:nvPr/>
        </p:nvSpPr>
        <p:spPr>
          <a:xfrm>
            <a:off x="4504924" y="762000"/>
            <a:ext cx="3182154"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Synchronized</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的优化</a:t>
            </a:r>
          </a:p>
        </p:txBody>
      </p:sp>
      <p:grpSp>
        <p:nvGrpSpPr>
          <p:cNvPr id="9" name="组合 8">
            <a:extLst>
              <a:ext uri="{FF2B5EF4-FFF2-40B4-BE49-F238E27FC236}">
                <a16:creationId xmlns:a16="http://schemas.microsoft.com/office/drawing/2014/main" id="{426327BB-7FFA-44DD-A167-9D384659B76C}"/>
              </a:ext>
            </a:extLst>
          </p:cNvPr>
          <p:cNvGrpSpPr/>
          <p:nvPr/>
        </p:nvGrpSpPr>
        <p:grpSpPr>
          <a:xfrm>
            <a:off x="3145335" y="1059158"/>
            <a:ext cx="5901330" cy="0"/>
            <a:chOff x="4486838" y="685800"/>
            <a:chExt cx="5901330" cy="0"/>
          </a:xfrm>
        </p:grpSpPr>
        <p:cxnSp>
          <p:nvCxnSpPr>
            <p:cNvPr id="10" name="直接连接符 9">
              <a:extLst>
                <a:ext uri="{FF2B5EF4-FFF2-40B4-BE49-F238E27FC236}">
                  <a16:creationId xmlns:a16="http://schemas.microsoft.com/office/drawing/2014/main" id="{E52A7095-404B-4718-97B9-669A0DA7ECDF}"/>
                </a:ext>
              </a:extLst>
            </p:cNvPr>
            <p:cNvCxnSpPr>
              <a:cxnSpLocks/>
            </p:cNvCxnSpPr>
            <p:nvPr/>
          </p:nvCxnSpPr>
          <p:spPr>
            <a:xfrm>
              <a:off x="9007210"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9">
              <a:extLst>
                <a:ext uri="{FF2B5EF4-FFF2-40B4-BE49-F238E27FC236}">
                  <a16:creationId xmlns:a16="http://schemas.microsoft.com/office/drawing/2014/main" id="{ED3E6CB8-BFCC-4BE4-A947-DA5913D2649B}"/>
                </a:ext>
              </a:extLst>
            </p:cNvPr>
            <p:cNvCxnSpPr>
              <a:cxnSpLocks/>
            </p:cNvCxnSpPr>
            <p:nvPr/>
          </p:nvCxnSpPr>
          <p:spPr>
            <a:xfrm flipH="1">
              <a:off x="4486838"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89CB0A7A-6BBB-46A8-853C-6916F041E602}"/>
              </a:ext>
            </a:extLst>
          </p:cNvPr>
          <p:cNvSpPr txBox="1"/>
          <p:nvPr/>
        </p:nvSpPr>
        <p:spPr>
          <a:xfrm>
            <a:off x="2021048" y="1690688"/>
            <a:ext cx="2435282" cy="646331"/>
          </a:xfrm>
          <a:prstGeom prst="rect">
            <a:avLst/>
          </a:prstGeom>
          <a:noFill/>
        </p:spPr>
        <p:txBody>
          <a:bodyPr wrap="none" rtlCol="0">
            <a:spAutoFit/>
          </a:bodyPr>
          <a:lstStyle/>
          <a:p>
            <a:r>
              <a:rPr lang="en-US" altLang="zh-CN" dirty="0"/>
              <a:t>1.</a:t>
            </a:r>
            <a:r>
              <a:rPr lang="zh-CN" altLang="en-US" dirty="0"/>
              <a:t>自旋锁和自适应自旋</a:t>
            </a:r>
            <a:endParaRPr lang="en-US" altLang="zh-CN" dirty="0"/>
          </a:p>
          <a:p>
            <a:endParaRPr lang="en-US" altLang="zh-CN" dirty="0"/>
          </a:p>
        </p:txBody>
      </p:sp>
      <p:pic>
        <p:nvPicPr>
          <p:cNvPr id="13" name="图片 12">
            <a:extLst>
              <a:ext uri="{FF2B5EF4-FFF2-40B4-BE49-F238E27FC236}">
                <a16:creationId xmlns:a16="http://schemas.microsoft.com/office/drawing/2014/main" id="{010A1D84-530A-4120-A4F9-FAE2A7B745D5}"/>
              </a:ext>
            </a:extLst>
          </p:cNvPr>
          <p:cNvPicPr>
            <a:picLocks noChangeAspect="1"/>
          </p:cNvPicPr>
          <p:nvPr/>
        </p:nvPicPr>
        <p:blipFill>
          <a:blip r:embed="rId3"/>
          <a:stretch>
            <a:fillRect/>
          </a:stretch>
        </p:blipFill>
        <p:spPr>
          <a:xfrm>
            <a:off x="5211138" y="2013853"/>
            <a:ext cx="6333333" cy="1295238"/>
          </a:xfrm>
          <a:prstGeom prst="rect">
            <a:avLst/>
          </a:prstGeom>
        </p:spPr>
      </p:pic>
      <p:sp>
        <p:nvSpPr>
          <p:cNvPr id="14" name="矩形 13">
            <a:extLst>
              <a:ext uri="{FF2B5EF4-FFF2-40B4-BE49-F238E27FC236}">
                <a16:creationId xmlns:a16="http://schemas.microsoft.com/office/drawing/2014/main" id="{4D80B2AC-DEBC-4F83-BE49-E12F079E8C68}"/>
              </a:ext>
            </a:extLst>
          </p:cNvPr>
          <p:cNvSpPr/>
          <p:nvPr/>
        </p:nvSpPr>
        <p:spPr>
          <a:xfrm>
            <a:off x="2021048" y="4982280"/>
            <a:ext cx="6096000" cy="923330"/>
          </a:xfrm>
          <a:prstGeom prst="rect">
            <a:avLst/>
          </a:prstGeom>
        </p:spPr>
        <p:txBody>
          <a:bodyPr>
            <a:spAutoFit/>
          </a:bodyPr>
          <a:lstStyle/>
          <a:p>
            <a:endParaRPr lang="en-US" altLang="zh-CN" dirty="0"/>
          </a:p>
          <a:p>
            <a:r>
              <a:rPr lang="en-US" altLang="zh-CN" dirty="0"/>
              <a:t>4.</a:t>
            </a:r>
            <a:r>
              <a:rPr lang="zh-CN" altLang="en-US" dirty="0"/>
              <a:t>轻量级锁</a:t>
            </a:r>
            <a:endParaRPr lang="en-US" altLang="zh-CN" dirty="0"/>
          </a:p>
          <a:p>
            <a:r>
              <a:rPr lang="en-US" altLang="zh-CN" dirty="0"/>
              <a:t>5.</a:t>
            </a:r>
            <a:r>
              <a:rPr lang="zh-CN" altLang="en-US" dirty="0"/>
              <a:t>偏向锁</a:t>
            </a:r>
          </a:p>
        </p:txBody>
      </p:sp>
      <p:sp>
        <p:nvSpPr>
          <p:cNvPr id="15" name="矩形 14">
            <a:extLst>
              <a:ext uri="{FF2B5EF4-FFF2-40B4-BE49-F238E27FC236}">
                <a16:creationId xmlns:a16="http://schemas.microsoft.com/office/drawing/2014/main" id="{475271EF-2B70-4808-9CFB-604745040F5F}"/>
              </a:ext>
            </a:extLst>
          </p:cNvPr>
          <p:cNvSpPr/>
          <p:nvPr/>
        </p:nvSpPr>
        <p:spPr>
          <a:xfrm>
            <a:off x="2021048" y="2464482"/>
            <a:ext cx="1050288" cy="369332"/>
          </a:xfrm>
          <a:prstGeom prst="rect">
            <a:avLst/>
          </a:prstGeom>
        </p:spPr>
        <p:txBody>
          <a:bodyPr wrap="none">
            <a:spAutoFit/>
          </a:bodyPr>
          <a:lstStyle/>
          <a:p>
            <a:r>
              <a:rPr lang="en-US" altLang="zh-CN" dirty="0"/>
              <a:t>2.</a:t>
            </a:r>
            <a:r>
              <a:rPr lang="zh-CN" altLang="en-US" dirty="0"/>
              <a:t>锁消除</a:t>
            </a:r>
            <a:endParaRPr lang="en-US" altLang="zh-CN" dirty="0"/>
          </a:p>
        </p:txBody>
      </p:sp>
      <p:sp>
        <p:nvSpPr>
          <p:cNvPr id="16" name="矩形 15">
            <a:extLst>
              <a:ext uri="{FF2B5EF4-FFF2-40B4-BE49-F238E27FC236}">
                <a16:creationId xmlns:a16="http://schemas.microsoft.com/office/drawing/2014/main" id="{7C082A97-5311-4A1F-84F9-4ACF650125A2}"/>
              </a:ext>
            </a:extLst>
          </p:cNvPr>
          <p:cNvSpPr/>
          <p:nvPr/>
        </p:nvSpPr>
        <p:spPr>
          <a:xfrm>
            <a:off x="2021048" y="3723381"/>
            <a:ext cx="1050288" cy="369332"/>
          </a:xfrm>
          <a:prstGeom prst="rect">
            <a:avLst/>
          </a:prstGeom>
        </p:spPr>
        <p:txBody>
          <a:bodyPr wrap="none">
            <a:spAutoFit/>
          </a:bodyPr>
          <a:lstStyle/>
          <a:p>
            <a:r>
              <a:rPr lang="en-US" altLang="zh-CN" dirty="0"/>
              <a:t>3.</a:t>
            </a:r>
            <a:r>
              <a:rPr lang="zh-CN" altLang="en-US" dirty="0"/>
              <a:t>锁粗化</a:t>
            </a:r>
            <a:endParaRPr lang="en-US" altLang="zh-CN" dirty="0"/>
          </a:p>
        </p:txBody>
      </p:sp>
      <p:pic>
        <p:nvPicPr>
          <p:cNvPr id="17" name="图片 16">
            <a:extLst>
              <a:ext uri="{FF2B5EF4-FFF2-40B4-BE49-F238E27FC236}">
                <a16:creationId xmlns:a16="http://schemas.microsoft.com/office/drawing/2014/main" id="{89CCBCF4-DF0C-498E-B783-BF03ACD39E34}"/>
              </a:ext>
            </a:extLst>
          </p:cNvPr>
          <p:cNvPicPr>
            <a:picLocks noChangeAspect="1"/>
          </p:cNvPicPr>
          <p:nvPr/>
        </p:nvPicPr>
        <p:blipFill>
          <a:blip r:embed="rId4"/>
          <a:stretch>
            <a:fillRect/>
          </a:stretch>
        </p:blipFill>
        <p:spPr>
          <a:xfrm>
            <a:off x="5211138" y="3540888"/>
            <a:ext cx="5752381" cy="1723810"/>
          </a:xfrm>
          <a:prstGeom prst="rect">
            <a:avLst/>
          </a:prstGeom>
        </p:spPr>
      </p:pic>
    </p:spTree>
    <p:extLst>
      <p:ext uri="{BB962C8B-B14F-4D97-AF65-F5344CB8AC3E}">
        <p14:creationId xmlns:p14="http://schemas.microsoft.com/office/powerpoint/2010/main" val="356442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7"/>
                                        </p:tgtEl>
                                      </p:cBhvr>
                                    </p:animEffect>
                                    <p:set>
                                      <p:cBhvr>
                                        <p:cTn id="40" dur="1" fill="hold">
                                          <p:stCondLst>
                                            <p:cond delay="499"/>
                                          </p:stCondLst>
                                        </p:cTn>
                                        <p:tgtEl>
                                          <p:spTgt spid="17"/>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5" grpId="0"/>
      <p:bldP spid="15" grpId="1"/>
      <p:bldP spid="16" grpId="0"/>
      <p:bldP spid="1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6BC78-CD7D-490B-AFC3-CF4B554CA6EC}"/>
              </a:ext>
            </a:extLst>
          </p:cNvPr>
          <p:cNvSpPr>
            <a:spLocks noGrp="1"/>
          </p:cNvSpPr>
          <p:nvPr>
            <p:ph type="title"/>
          </p:nvPr>
        </p:nvSpPr>
        <p:spPr/>
        <p:txBody>
          <a:bodyPr/>
          <a:lstStyle/>
          <a:p>
            <a:endParaRPr lang="zh-CN" altLang="en-US" dirty="0"/>
          </a:p>
        </p:txBody>
      </p:sp>
      <p:sp>
        <p:nvSpPr>
          <p:cNvPr id="4" name="文本框 3">
            <a:extLst>
              <a:ext uri="{FF2B5EF4-FFF2-40B4-BE49-F238E27FC236}">
                <a16:creationId xmlns:a16="http://schemas.microsoft.com/office/drawing/2014/main" id="{1C90B3A0-1296-407E-A03D-A4442AAF6BE1}"/>
              </a:ext>
            </a:extLst>
          </p:cNvPr>
          <p:cNvSpPr txBox="1"/>
          <p:nvPr/>
        </p:nvSpPr>
        <p:spPr>
          <a:xfrm>
            <a:off x="838200" y="1819835"/>
            <a:ext cx="7571303" cy="369332"/>
          </a:xfrm>
          <a:prstGeom prst="rect">
            <a:avLst/>
          </a:prstGeom>
          <a:noFill/>
        </p:spPr>
        <p:txBody>
          <a:bodyPr wrap="none" rtlCol="0">
            <a:spAutoFit/>
          </a:bodyPr>
          <a:lstStyle/>
          <a:p>
            <a:r>
              <a:rPr lang="zh-CN" altLang="en-US" dirty="0"/>
              <a:t>本意是在没有锁竞争的情况下，减少重量级锁使用系统互斥产生的消耗。</a:t>
            </a:r>
          </a:p>
        </p:txBody>
      </p:sp>
      <p:pic>
        <p:nvPicPr>
          <p:cNvPr id="6" name="图片 5">
            <a:extLst>
              <a:ext uri="{FF2B5EF4-FFF2-40B4-BE49-F238E27FC236}">
                <a16:creationId xmlns:a16="http://schemas.microsoft.com/office/drawing/2014/main" id="{175D9FF1-C326-41E8-AF73-AA7D7C60370C}"/>
              </a:ext>
            </a:extLst>
          </p:cNvPr>
          <p:cNvPicPr>
            <a:picLocks noChangeAspect="1"/>
          </p:cNvPicPr>
          <p:nvPr/>
        </p:nvPicPr>
        <p:blipFill>
          <a:blip r:embed="rId3"/>
          <a:stretch>
            <a:fillRect/>
          </a:stretch>
        </p:blipFill>
        <p:spPr>
          <a:xfrm>
            <a:off x="2018074" y="3978529"/>
            <a:ext cx="7285714" cy="1819048"/>
          </a:xfrm>
          <a:prstGeom prst="rect">
            <a:avLst/>
          </a:prstGeom>
        </p:spPr>
      </p:pic>
      <p:pic>
        <p:nvPicPr>
          <p:cNvPr id="7170" name="Picture 2" descr="C:\Users\HHHHHH\Documents\My Knowledge\temp\f9782dc1-ac82-4705-b918-0d092fed2286\128\index_files\7ccbc458-714c-44d4-859a-08d9cbd434da.jpg">
            <a:extLst>
              <a:ext uri="{FF2B5EF4-FFF2-40B4-BE49-F238E27FC236}">
                <a16:creationId xmlns:a16="http://schemas.microsoft.com/office/drawing/2014/main" id="{9FD3811B-87FA-4C2C-9318-52188EE8A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706" y="3773406"/>
            <a:ext cx="408622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HHHHHH\Documents\My Knowledge\temp\f9782dc1-ac82-4705-b918-0d092fed2286\128\index_files\f859f0c6-9f4a-470a-bac0-ac6722ec137c.jpg">
            <a:extLst>
              <a:ext uri="{FF2B5EF4-FFF2-40B4-BE49-F238E27FC236}">
                <a16:creationId xmlns:a16="http://schemas.microsoft.com/office/drawing/2014/main" id="{20DE9753-6338-4650-A463-8FCF762E71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965" y="3763881"/>
            <a:ext cx="4133850" cy="233362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8F0D3478-F678-4076-896A-9D84F332CCD9}"/>
              </a:ext>
            </a:extLst>
          </p:cNvPr>
          <p:cNvSpPr txBox="1"/>
          <p:nvPr/>
        </p:nvSpPr>
        <p:spPr>
          <a:xfrm>
            <a:off x="5388115" y="762000"/>
            <a:ext cx="1415773"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轻量级锁</a:t>
            </a:r>
          </a:p>
        </p:txBody>
      </p:sp>
      <p:grpSp>
        <p:nvGrpSpPr>
          <p:cNvPr id="11" name="组合 10">
            <a:extLst>
              <a:ext uri="{FF2B5EF4-FFF2-40B4-BE49-F238E27FC236}">
                <a16:creationId xmlns:a16="http://schemas.microsoft.com/office/drawing/2014/main" id="{4C93BBAF-D9F5-4F06-A6FB-89379048986F}"/>
              </a:ext>
            </a:extLst>
          </p:cNvPr>
          <p:cNvGrpSpPr/>
          <p:nvPr/>
        </p:nvGrpSpPr>
        <p:grpSpPr>
          <a:xfrm>
            <a:off x="3145335" y="1059158"/>
            <a:ext cx="5901330" cy="0"/>
            <a:chOff x="4486838" y="685800"/>
            <a:chExt cx="5901330" cy="0"/>
          </a:xfrm>
        </p:grpSpPr>
        <p:cxnSp>
          <p:nvCxnSpPr>
            <p:cNvPr id="12" name="直接连接符 11">
              <a:extLst>
                <a:ext uri="{FF2B5EF4-FFF2-40B4-BE49-F238E27FC236}">
                  <a16:creationId xmlns:a16="http://schemas.microsoft.com/office/drawing/2014/main" id="{CE8BC5EA-9064-4457-BCB5-59BD64FDE981}"/>
                </a:ext>
              </a:extLst>
            </p:cNvPr>
            <p:cNvCxnSpPr>
              <a:cxnSpLocks/>
            </p:cNvCxnSpPr>
            <p:nvPr/>
          </p:nvCxnSpPr>
          <p:spPr>
            <a:xfrm>
              <a:off x="9007210"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直接连接符 9">
              <a:extLst>
                <a:ext uri="{FF2B5EF4-FFF2-40B4-BE49-F238E27FC236}">
                  <a16:creationId xmlns:a16="http://schemas.microsoft.com/office/drawing/2014/main" id="{F78A8C18-74FA-4A5F-9B43-53DCF7D1D20C}"/>
                </a:ext>
              </a:extLst>
            </p:cNvPr>
            <p:cNvCxnSpPr>
              <a:cxnSpLocks/>
            </p:cNvCxnSpPr>
            <p:nvPr/>
          </p:nvCxnSpPr>
          <p:spPr>
            <a:xfrm flipH="1">
              <a:off x="4486838"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16A57193-22CE-4254-8AE4-CDA29B47A9BB}"/>
              </a:ext>
            </a:extLst>
          </p:cNvPr>
          <p:cNvPicPr>
            <a:picLocks noChangeAspect="1"/>
          </p:cNvPicPr>
          <p:nvPr/>
        </p:nvPicPr>
        <p:blipFill>
          <a:blip r:embed="rId6"/>
          <a:stretch>
            <a:fillRect/>
          </a:stretch>
        </p:blipFill>
        <p:spPr>
          <a:xfrm>
            <a:off x="1637357" y="1529644"/>
            <a:ext cx="9029700" cy="3067050"/>
          </a:xfrm>
          <a:prstGeom prst="rect">
            <a:avLst/>
          </a:prstGeom>
        </p:spPr>
      </p:pic>
    </p:spTree>
    <p:extLst>
      <p:ext uri="{BB962C8B-B14F-4D97-AF65-F5344CB8AC3E}">
        <p14:creationId xmlns:p14="http://schemas.microsoft.com/office/powerpoint/2010/main" val="321767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xit" presetSubtype="0" fill="hold" nodeType="with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170"/>
                                        </p:tgtEl>
                                        <p:attrNameLst>
                                          <p:attrName>style.visibility</p:attrName>
                                        </p:attrNameLst>
                                      </p:cBhvr>
                                      <p:to>
                                        <p:strVal val="visible"/>
                                      </p:to>
                                    </p:set>
                                    <p:animEffect transition="in" filter="fade">
                                      <p:cBhvr>
                                        <p:cTn id="28" dur="500"/>
                                        <p:tgtEl>
                                          <p:spTgt spid="7170"/>
                                        </p:tgtEl>
                                      </p:cBhvr>
                                    </p:animEffect>
                                  </p:childTnLst>
                                </p:cTn>
                              </p:par>
                              <p:par>
                                <p:cTn id="29" presetID="10" presetClass="entr" presetSubtype="0" fill="hold" nodeType="withEffect">
                                  <p:stCondLst>
                                    <p:cond delay="0"/>
                                  </p:stCondLst>
                                  <p:childTnLst>
                                    <p:set>
                                      <p:cBhvr>
                                        <p:cTn id="30" dur="1" fill="hold">
                                          <p:stCondLst>
                                            <p:cond delay="0"/>
                                          </p:stCondLst>
                                        </p:cTn>
                                        <p:tgtEl>
                                          <p:spTgt spid="7172"/>
                                        </p:tgtEl>
                                        <p:attrNameLst>
                                          <p:attrName>style.visibility</p:attrName>
                                        </p:attrNameLst>
                                      </p:cBhvr>
                                      <p:to>
                                        <p:strVal val="visible"/>
                                      </p:to>
                                    </p:set>
                                    <p:animEffect transition="in" filter="fade">
                                      <p:cBhvr>
                                        <p:cTn id="31"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5D377-C9A2-4B4B-8326-F4E3284BD8A8}"/>
              </a:ext>
            </a:extLst>
          </p:cNvPr>
          <p:cNvSpPr>
            <a:spLocks noGrp="1"/>
          </p:cNvSpPr>
          <p:nvPr>
            <p:ph type="title"/>
          </p:nvPr>
        </p:nvSpPr>
        <p:spPr/>
        <p:txBody>
          <a:bodyPr/>
          <a:lstStyle/>
          <a:p>
            <a:endParaRPr lang="zh-CN" altLang="en-US" dirty="0"/>
          </a:p>
        </p:txBody>
      </p:sp>
      <p:pic>
        <p:nvPicPr>
          <p:cNvPr id="8194" name="Picture 2" descr="C:\Users\HHHHHH\Documents\My Knowledge\temp\f9782dc1-ac82-4705-b918-0d092fed2286\128\index_files\3db26f49-301c-4fd0-a024-bd9708e70d4e.jpg">
            <a:extLst>
              <a:ext uri="{FF2B5EF4-FFF2-40B4-BE49-F238E27FC236}">
                <a16:creationId xmlns:a16="http://schemas.microsoft.com/office/drawing/2014/main" id="{5F60B5C8-C29E-415B-925C-6543930A76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350" y="1905000"/>
            <a:ext cx="7353300" cy="36290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HHHHHH\Documents\My Knowledge\temp\f9782dc1-ac82-4705-b918-0d092fed2286\128\index_files\d6276e85-c155-4899-89ed-8d247e68d7af.jpg">
            <a:extLst>
              <a:ext uri="{FF2B5EF4-FFF2-40B4-BE49-F238E27FC236}">
                <a16:creationId xmlns:a16="http://schemas.microsoft.com/office/drawing/2014/main" id="{5E50E6D9-4CFB-45EC-BD9D-CAB0F3859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1690352"/>
            <a:ext cx="9029700" cy="30670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95F5FA8-12E6-4D00-B60F-FB59A038067D}"/>
              </a:ext>
            </a:extLst>
          </p:cNvPr>
          <p:cNvSpPr txBox="1"/>
          <p:nvPr/>
        </p:nvSpPr>
        <p:spPr>
          <a:xfrm>
            <a:off x="5542002" y="762000"/>
            <a:ext cx="1107997"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偏向锁</a:t>
            </a:r>
          </a:p>
        </p:txBody>
      </p:sp>
      <p:grpSp>
        <p:nvGrpSpPr>
          <p:cNvPr id="6" name="组合 5">
            <a:extLst>
              <a:ext uri="{FF2B5EF4-FFF2-40B4-BE49-F238E27FC236}">
                <a16:creationId xmlns:a16="http://schemas.microsoft.com/office/drawing/2014/main" id="{E1097558-51E0-408A-9CE0-6F530BD65BE7}"/>
              </a:ext>
            </a:extLst>
          </p:cNvPr>
          <p:cNvGrpSpPr/>
          <p:nvPr/>
        </p:nvGrpSpPr>
        <p:grpSpPr>
          <a:xfrm>
            <a:off x="3145335" y="1059158"/>
            <a:ext cx="5901330" cy="0"/>
            <a:chOff x="4486838" y="685800"/>
            <a:chExt cx="5901330" cy="0"/>
          </a:xfrm>
        </p:grpSpPr>
        <p:cxnSp>
          <p:nvCxnSpPr>
            <p:cNvPr id="7" name="直接连接符 6">
              <a:extLst>
                <a:ext uri="{FF2B5EF4-FFF2-40B4-BE49-F238E27FC236}">
                  <a16:creationId xmlns:a16="http://schemas.microsoft.com/office/drawing/2014/main" id="{1D359F80-3A0A-410A-80FE-7DFF01ACBEAB}"/>
                </a:ext>
              </a:extLst>
            </p:cNvPr>
            <p:cNvCxnSpPr>
              <a:cxnSpLocks/>
            </p:cNvCxnSpPr>
            <p:nvPr/>
          </p:nvCxnSpPr>
          <p:spPr>
            <a:xfrm>
              <a:off x="9007210"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 name="直接连接符 9">
              <a:extLst>
                <a:ext uri="{FF2B5EF4-FFF2-40B4-BE49-F238E27FC236}">
                  <a16:creationId xmlns:a16="http://schemas.microsoft.com/office/drawing/2014/main" id="{DACD063C-7A9C-43D6-9B8B-B6ECC4E79365}"/>
                </a:ext>
              </a:extLst>
            </p:cNvPr>
            <p:cNvCxnSpPr>
              <a:cxnSpLocks/>
            </p:cNvCxnSpPr>
            <p:nvPr/>
          </p:nvCxnSpPr>
          <p:spPr>
            <a:xfrm flipH="1">
              <a:off x="4486838" y="685800"/>
              <a:ext cx="1380958" cy="0"/>
            </a:xfrm>
            <a:prstGeom prst="line">
              <a:avLst/>
            </a:prstGeom>
            <a:ln>
              <a:gradFill>
                <a:gsLst>
                  <a:gs pos="0">
                    <a:schemeClr val="accent5"/>
                  </a:gs>
                  <a:gs pos="100000">
                    <a:schemeClr val="bg1">
                      <a:alpha val="99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676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196"/>
                                        </p:tgtEl>
                                      </p:cBhvr>
                                    </p:animEffect>
                                    <p:set>
                                      <p:cBhvr>
                                        <p:cTn id="7" dur="1" fill="hold">
                                          <p:stCondLst>
                                            <p:cond delay="499"/>
                                          </p:stCondLst>
                                        </p:cTn>
                                        <p:tgtEl>
                                          <p:spTgt spid="819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FA21BF0-4943-4CBA-A9BB-63AB10D90E6F}"/>
              </a:ext>
            </a:extLst>
          </p:cNvPr>
          <p:cNvGrpSpPr/>
          <p:nvPr/>
        </p:nvGrpSpPr>
        <p:grpSpPr>
          <a:xfrm>
            <a:off x="769937" y="1910998"/>
            <a:ext cx="10652126" cy="4384210"/>
            <a:chOff x="769937" y="1339119"/>
            <a:chExt cx="10652126" cy="4384210"/>
          </a:xfrm>
        </p:grpSpPr>
        <p:grpSp>
          <p:nvGrpSpPr>
            <p:cNvPr id="2" name="组合 9">
              <a:extLst>
                <a:ext uri="{FF2B5EF4-FFF2-40B4-BE49-F238E27FC236}">
                  <a16:creationId xmlns:a16="http://schemas.microsoft.com/office/drawing/2014/main" id="{8143CF86-BE55-48B0-AF4F-4EEEE26CA88C}"/>
                </a:ext>
              </a:extLst>
            </p:cNvPr>
            <p:cNvGrpSpPr>
              <a:grpSpLocks/>
            </p:cNvGrpSpPr>
            <p:nvPr/>
          </p:nvGrpSpPr>
          <p:grpSpPr bwMode="auto">
            <a:xfrm>
              <a:off x="769937" y="1506929"/>
              <a:ext cx="10652126" cy="4216400"/>
              <a:chOff x="0" y="1238516"/>
              <a:chExt cx="9144000" cy="3618968"/>
            </a:xfrm>
          </p:grpSpPr>
          <p:pic>
            <p:nvPicPr>
              <p:cNvPr id="3" name="图片 10">
                <a:extLst>
                  <a:ext uri="{FF2B5EF4-FFF2-40B4-BE49-F238E27FC236}">
                    <a16:creationId xmlns:a16="http://schemas.microsoft.com/office/drawing/2014/main" id="{8B08ACA4-B734-4F5A-A816-D3E0D9643E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38516"/>
                <a:ext cx="9144000" cy="361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11">
                <a:extLst>
                  <a:ext uri="{FF2B5EF4-FFF2-40B4-BE49-F238E27FC236}">
                    <a16:creationId xmlns:a16="http://schemas.microsoft.com/office/drawing/2014/main" id="{A24670B5-06E7-4CD2-AFB3-67214FB100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0" y="1238516"/>
                <a:ext cx="9144000" cy="361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矩形 8">
              <a:extLst>
                <a:ext uri="{FF2B5EF4-FFF2-40B4-BE49-F238E27FC236}">
                  <a16:creationId xmlns:a16="http://schemas.microsoft.com/office/drawing/2014/main" id="{04C41BA8-2405-4094-AA09-B751D5C8241A}"/>
                </a:ext>
              </a:extLst>
            </p:cNvPr>
            <p:cNvSpPr/>
            <p:nvPr/>
          </p:nvSpPr>
          <p:spPr>
            <a:xfrm>
              <a:off x="5257800" y="1339119"/>
              <a:ext cx="1676400" cy="1676400"/>
            </a:xfrm>
            <a:prstGeom prst="rect">
              <a:avLst/>
            </a:prstGeom>
            <a:solidFill>
              <a:schemeClr val="bg1"/>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1" name="文本框 10">
              <a:extLst>
                <a:ext uri="{FF2B5EF4-FFF2-40B4-BE49-F238E27FC236}">
                  <a16:creationId xmlns:a16="http://schemas.microsoft.com/office/drawing/2014/main" id="{7E26532E-CBF5-44AC-9C73-2C729A56DB33}"/>
                </a:ext>
              </a:extLst>
            </p:cNvPr>
            <p:cNvSpPr txBox="1"/>
            <p:nvPr/>
          </p:nvSpPr>
          <p:spPr>
            <a:xfrm>
              <a:off x="2552700" y="3015519"/>
              <a:ext cx="7086600" cy="1323439"/>
            </a:xfrm>
            <a:prstGeom prst="rect">
              <a:avLst/>
            </a:prstGeom>
            <a:effectLst>
              <a:outerShdw blurRad="317500" sx="101000" sy="101000" algn="tl" rotWithShape="0">
                <a:prstClr val="black">
                  <a:alpha val="20000"/>
                </a:prstClr>
              </a:outerShdw>
            </a:effectLst>
          </p:spPr>
          <p:txBody>
            <a:bodyPr wrap="square">
              <a:spAutoFit/>
            </a:bodyPr>
            <a:lstStyle>
              <a:defPPr>
                <a:defRPr lang="zh-CN"/>
              </a:defPPr>
              <a:lvl1pPr algn="ctr">
                <a:lnSpc>
                  <a:spcPct val="125000"/>
                </a:lnSpc>
                <a:defRPr sz="4000" b="1">
                  <a:solidFill>
                    <a:schemeClr val="bg1"/>
                  </a:solidFill>
                  <a:effectLst>
                    <a:outerShdw blurRad="76200" dist="114300" dir="5400000" algn="t" rotWithShape="0">
                      <a:prstClr val="black">
                        <a:alpha val="40000"/>
                      </a:prstClr>
                    </a:outerShdw>
                  </a:effectLst>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0" b="1" i="0" u="none" strike="noStrike" kern="1200" cap="none" spc="0" normalizeH="0" baseline="0" noProof="0" dirty="0">
                  <a:ln>
                    <a:noFill/>
                  </a:ln>
                  <a:solidFill>
                    <a:prstClr val="black"/>
                  </a:solidFill>
                  <a:effectLst/>
                  <a:uLnTx/>
                  <a:uFillTx/>
                  <a:latin typeface="微软雅黑"/>
                  <a:ea typeface="微软雅黑"/>
                  <a:cs typeface="+mn-cs"/>
                </a:rPr>
                <a:t>THANKS</a:t>
              </a:r>
            </a:p>
          </p:txBody>
        </p:sp>
      </p:grpSp>
      <p:pic>
        <p:nvPicPr>
          <p:cNvPr id="7" name="图片 6">
            <a:extLst>
              <a:ext uri="{FF2B5EF4-FFF2-40B4-BE49-F238E27FC236}">
                <a16:creationId xmlns:a16="http://schemas.microsoft.com/office/drawing/2014/main" id="{242A985C-E071-473E-9E33-630B217D8244}"/>
              </a:ext>
            </a:extLst>
          </p:cNvPr>
          <p:cNvPicPr>
            <a:picLocks noChangeAspect="1"/>
          </p:cNvPicPr>
          <p:nvPr/>
        </p:nvPicPr>
        <p:blipFill>
          <a:blip r:embed="rId4"/>
          <a:stretch>
            <a:fillRect/>
          </a:stretch>
        </p:blipFill>
        <p:spPr>
          <a:xfrm>
            <a:off x="5106266" y="1797518"/>
            <a:ext cx="1800225" cy="1666875"/>
          </a:xfrm>
          <a:prstGeom prst="rect">
            <a:avLst/>
          </a:prstGeom>
        </p:spPr>
      </p:pic>
    </p:spTree>
    <p:extLst>
      <p:ext uri="{BB962C8B-B14F-4D97-AF65-F5344CB8AC3E}">
        <p14:creationId xmlns:p14="http://schemas.microsoft.com/office/powerpoint/2010/main" val="267600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06B0DB-1C1D-4572-9D87-C4BAE43C1BD7}"/>
              </a:ext>
            </a:extLst>
          </p:cNvPr>
          <p:cNvSpPr txBox="1"/>
          <p:nvPr/>
        </p:nvSpPr>
        <p:spPr>
          <a:xfrm>
            <a:off x="4756534" y="609600"/>
            <a:ext cx="2678940"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CPU</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，内存，缓存</a:t>
            </a:r>
          </a:p>
        </p:txBody>
      </p:sp>
      <p:grpSp>
        <p:nvGrpSpPr>
          <p:cNvPr id="16" name="组合 15">
            <a:extLst>
              <a:ext uri="{FF2B5EF4-FFF2-40B4-BE49-F238E27FC236}">
                <a16:creationId xmlns:a16="http://schemas.microsoft.com/office/drawing/2014/main" id="{885D1199-885B-4857-809E-6DC2A5618DC9}"/>
              </a:ext>
            </a:extLst>
          </p:cNvPr>
          <p:cNvGrpSpPr/>
          <p:nvPr/>
        </p:nvGrpSpPr>
        <p:grpSpPr>
          <a:xfrm>
            <a:off x="3107235" y="906758"/>
            <a:ext cx="5977530" cy="0"/>
            <a:chOff x="4486838" y="685800"/>
            <a:chExt cx="5977530" cy="0"/>
          </a:xfrm>
        </p:grpSpPr>
        <p:cxnSp>
          <p:nvCxnSpPr>
            <p:cNvPr id="19" name="直接连接符 9">
              <a:extLst>
                <a:ext uri="{FF2B5EF4-FFF2-40B4-BE49-F238E27FC236}">
                  <a16:creationId xmlns:a16="http://schemas.microsoft.com/office/drawing/2014/main" id="{6B2EE446-B6B2-44DA-8EC6-868820C0137A}"/>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9">
              <a:extLst>
                <a:ext uri="{FF2B5EF4-FFF2-40B4-BE49-F238E27FC236}">
                  <a16:creationId xmlns:a16="http://schemas.microsoft.com/office/drawing/2014/main" id="{6F3EB4DE-B719-497B-A128-41834F726E70}"/>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09FC463A-9A4A-45F0-BDF7-4D9544608545}"/>
              </a:ext>
            </a:extLst>
          </p:cNvPr>
          <p:cNvSpPr txBox="1"/>
          <p:nvPr/>
        </p:nvSpPr>
        <p:spPr>
          <a:xfrm>
            <a:off x="1600200" y="1726347"/>
            <a:ext cx="2242922" cy="373628"/>
          </a:xfrm>
          <a:prstGeom prst="rect">
            <a:avLst/>
          </a:prstGeom>
          <a:noFill/>
        </p:spPr>
        <p:txBody>
          <a:bodyPr wrap="none" rtlCol="0">
            <a:spAutoFit/>
          </a:bodyPr>
          <a:lstStyle/>
          <a:p>
            <a:pPr algn="l">
              <a:lnSpc>
                <a:spcPct val="125000"/>
              </a:lnSpc>
            </a:pPr>
            <a:r>
              <a:rPr lang="en-US" altLang="zh-CN" sz="1600" kern="0" dirty="0">
                <a:latin typeface="+mn-ea"/>
              </a:rPr>
              <a:t>Memory Wall</a:t>
            </a:r>
            <a:r>
              <a:rPr lang="zh-CN" altLang="en-US" sz="1600" kern="0" dirty="0">
                <a:latin typeface="+mn-ea"/>
              </a:rPr>
              <a:t>：内存墙</a:t>
            </a:r>
          </a:p>
        </p:txBody>
      </p:sp>
      <p:sp>
        <p:nvSpPr>
          <p:cNvPr id="6" name="箭头: 下 5">
            <a:extLst>
              <a:ext uri="{FF2B5EF4-FFF2-40B4-BE49-F238E27FC236}">
                <a16:creationId xmlns:a16="http://schemas.microsoft.com/office/drawing/2014/main" id="{EF6D8637-7B09-4E48-B13E-D843DF62DFF3}"/>
              </a:ext>
            </a:extLst>
          </p:cNvPr>
          <p:cNvSpPr/>
          <p:nvPr/>
        </p:nvSpPr>
        <p:spPr>
          <a:xfrm>
            <a:off x="2514244" y="2286789"/>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D3DA0832-52FB-406B-915F-63BD7569F5D7}"/>
              </a:ext>
            </a:extLst>
          </p:cNvPr>
          <p:cNvSpPr txBox="1"/>
          <p:nvPr/>
        </p:nvSpPr>
        <p:spPr>
          <a:xfrm>
            <a:off x="2285644" y="3471736"/>
            <a:ext cx="1905000" cy="373307"/>
          </a:xfrm>
          <a:prstGeom prst="rect">
            <a:avLst/>
          </a:prstGeom>
          <a:noFill/>
        </p:spPr>
        <p:txBody>
          <a:bodyPr wrap="square" rtlCol="0">
            <a:spAutoFit/>
          </a:bodyPr>
          <a:lstStyle/>
          <a:p>
            <a:pPr algn="l">
              <a:lnSpc>
                <a:spcPct val="125000"/>
              </a:lnSpc>
            </a:pPr>
            <a:r>
              <a:rPr lang="zh-CN" altLang="en-US" sz="1600" kern="0" dirty="0">
                <a:latin typeface="+mn-ea"/>
              </a:rPr>
              <a:t>加入缓存</a:t>
            </a:r>
          </a:p>
        </p:txBody>
      </p:sp>
      <p:sp>
        <p:nvSpPr>
          <p:cNvPr id="281" name="箭头: 下 280">
            <a:extLst>
              <a:ext uri="{FF2B5EF4-FFF2-40B4-BE49-F238E27FC236}">
                <a16:creationId xmlns:a16="http://schemas.microsoft.com/office/drawing/2014/main" id="{7F47D5CB-403B-40AC-AC8F-B9330064FF73}"/>
              </a:ext>
            </a:extLst>
          </p:cNvPr>
          <p:cNvSpPr/>
          <p:nvPr/>
        </p:nvSpPr>
        <p:spPr>
          <a:xfrm rot="16200000">
            <a:off x="3782530" y="3234653"/>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9" name="文本框 8">
            <a:extLst>
              <a:ext uri="{FF2B5EF4-FFF2-40B4-BE49-F238E27FC236}">
                <a16:creationId xmlns:a16="http://schemas.microsoft.com/office/drawing/2014/main" id="{02E10CAD-1E4D-4951-9D2B-605AF50FA181}"/>
              </a:ext>
            </a:extLst>
          </p:cNvPr>
          <p:cNvSpPr txBox="1"/>
          <p:nvPr/>
        </p:nvSpPr>
        <p:spPr>
          <a:xfrm>
            <a:off x="4720993" y="3505199"/>
            <a:ext cx="1210588" cy="373307"/>
          </a:xfrm>
          <a:prstGeom prst="rect">
            <a:avLst/>
          </a:prstGeom>
          <a:noFill/>
        </p:spPr>
        <p:txBody>
          <a:bodyPr wrap="none" rtlCol="0">
            <a:spAutoFit/>
          </a:bodyPr>
          <a:lstStyle/>
          <a:p>
            <a:pPr algn="l">
              <a:lnSpc>
                <a:spcPct val="125000"/>
              </a:lnSpc>
            </a:pPr>
            <a:r>
              <a:rPr lang="zh-CN" altLang="en-US" sz="1600" kern="0" dirty="0">
                <a:latin typeface="+mj-ea"/>
              </a:rPr>
              <a:t>缓存一致性</a:t>
            </a:r>
          </a:p>
        </p:txBody>
      </p:sp>
      <p:sp>
        <p:nvSpPr>
          <p:cNvPr id="282" name="箭头: 下 281">
            <a:extLst>
              <a:ext uri="{FF2B5EF4-FFF2-40B4-BE49-F238E27FC236}">
                <a16:creationId xmlns:a16="http://schemas.microsoft.com/office/drawing/2014/main" id="{6E9AB050-9316-4DDC-B0E0-46FACF479AB5}"/>
              </a:ext>
            </a:extLst>
          </p:cNvPr>
          <p:cNvSpPr/>
          <p:nvPr/>
        </p:nvSpPr>
        <p:spPr>
          <a:xfrm rot="16200000">
            <a:off x="6280347" y="3234653"/>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10" name="文本框 9">
            <a:extLst>
              <a:ext uri="{FF2B5EF4-FFF2-40B4-BE49-F238E27FC236}">
                <a16:creationId xmlns:a16="http://schemas.microsoft.com/office/drawing/2014/main" id="{B2A3DDB8-EE72-4420-A4DD-5378C4DADC9D}"/>
              </a:ext>
            </a:extLst>
          </p:cNvPr>
          <p:cNvSpPr txBox="1"/>
          <p:nvPr/>
        </p:nvSpPr>
        <p:spPr>
          <a:xfrm>
            <a:off x="7230913" y="3351310"/>
            <a:ext cx="2900279" cy="679801"/>
          </a:xfrm>
          <a:prstGeom prst="rect">
            <a:avLst/>
          </a:prstGeom>
          <a:noFill/>
        </p:spPr>
        <p:txBody>
          <a:bodyPr wrap="square" rtlCol="0">
            <a:spAutoFit/>
          </a:bodyPr>
          <a:lstStyle/>
          <a:p>
            <a:pPr algn="l">
              <a:lnSpc>
                <a:spcPct val="125000"/>
              </a:lnSpc>
            </a:pPr>
            <a:r>
              <a:rPr lang="zh-CN" altLang="en-US" sz="1600" kern="0" dirty="0">
                <a:latin typeface="+mj-ea"/>
              </a:rPr>
              <a:t>缓存一致性协议</a:t>
            </a:r>
            <a:endParaRPr lang="en-US" altLang="zh-CN" sz="1600" kern="0" dirty="0">
              <a:latin typeface="+mj-ea"/>
            </a:endParaRPr>
          </a:p>
          <a:p>
            <a:pPr algn="l">
              <a:lnSpc>
                <a:spcPct val="125000"/>
              </a:lnSpc>
            </a:pPr>
            <a:r>
              <a:rPr lang="en-US" altLang="zh-CN" sz="1600" kern="0" dirty="0" err="1">
                <a:latin typeface="+mj-ea"/>
              </a:rPr>
              <a:t>MSI,MESI,MOESI</a:t>
            </a:r>
            <a:r>
              <a:rPr lang="zh-CN" altLang="en-US" sz="1600" kern="0" dirty="0">
                <a:latin typeface="+mj-ea"/>
              </a:rPr>
              <a:t>等</a:t>
            </a:r>
          </a:p>
        </p:txBody>
      </p:sp>
      <p:sp>
        <p:nvSpPr>
          <p:cNvPr id="2" name="左大括号 1">
            <a:extLst>
              <a:ext uri="{FF2B5EF4-FFF2-40B4-BE49-F238E27FC236}">
                <a16:creationId xmlns:a16="http://schemas.microsoft.com/office/drawing/2014/main" id="{0A7D97F6-7EC7-43E2-AABF-FD93736C7AF7}"/>
              </a:ext>
            </a:extLst>
          </p:cNvPr>
          <p:cNvSpPr/>
          <p:nvPr/>
        </p:nvSpPr>
        <p:spPr>
          <a:xfrm>
            <a:off x="9197224" y="2743989"/>
            <a:ext cx="284921" cy="18280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4493E41-62A8-49E1-B73A-526896AFA203}"/>
              </a:ext>
            </a:extLst>
          </p:cNvPr>
          <p:cNvSpPr txBox="1"/>
          <p:nvPr/>
        </p:nvSpPr>
        <p:spPr>
          <a:xfrm>
            <a:off x="9482145" y="2590800"/>
            <a:ext cx="2100255" cy="373307"/>
          </a:xfrm>
          <a:prstGeom prst="rect">
            <a:avLst/>
          </a:prstGeom>
          <a:noFill/>
        </p:spPr>
        <p:txBody>
          <a:bodyPr wrap="none" rtlCol="0">
            <a:spAutoFit/>
          </a:bodyPr>
          <a:lstStyle/>
          <a:p>
            <a:pPr algn="l">
              <a:lnSpc>
                <a:spcPct val="125000"/>
              </a:lnSpc>
            </a:pPr>
            <a:r>
              <a:rPr lang="en-US" altLang="zh-CN" sz="1600" kern="0" dirty="0">
                <a:latin typeface="+mj-ea"/>
              </a:rPr>
              <a:t>Modified</a:t>
            </a:r>
            <a:r>
              <a:rPr lang="zh-CN" altLang="en-US" sz="1600" kern="0" dirty="0">
                <a:latin typeface="+mj-ea"/>
              </a:rPr>
              <a:t>：已被修改</a:t>
            </a:r>
          </a:p>
        </p:txBody>
      </p:sp>
      <p:sp>
        <p:nvSpPr>
          <p:cNvPr id="18" name="文本框 17">
            <a:extLst>
              <a:ext uri="{FF2B5EF4-FFF2-40B4-BE49-F238E27FC236}">
                <a16:creationId xmlns:a16="http://schemas.microsoft.com/office/drawing/2014/main" id="{5ADFFD21-9457-46B6-99B9-222EB249FF40}"/>
              </a:ext>
            </a:extLst>
          </p:cNvPr>
          <p:cNvSpPr txBox="1"/>
          <p:nvPr/>
        </p:nvSpPr>
        <p:spPr>
          <a:xfrm>
            <a:off x="9482079" y="3200400"/>
            <a:ext cx="1673856" cy="373307"/>
          </a:xfrm>
          <a:prstGeom prst="rect">
            <a:avLst/>
          </a:prstGeom>
          <a:noFill/>
        </p:spPr>
        <p:txBody>
          <a:bodyPr wrap="none" rtlCol="0">
            <a:spAutoFit/>
          </a:bodyPr>
          <a:lstStyle/>
          <a:p>
            <a:pPr>
              <a:lnSpc>
                <a:spcPct val="125000"/>
              </a:lnSpc>
            </a:pPr>
            <a:r>
              <a:rPr lang="en-US" altLang="zh-CN" sz="1600" kern="0" dirty="0">
                <a:latin typeface="+mj-ea"/>
              </a:rPr>
              <a:t>Exclusive</a:t>
            </a:r>
            <a:r>
              <a:rPr lang="zh-CN" altLang="en-US" sz="1600" kern="0" dirty="0">
                <a:latin typeface="+mj-ea"/>
              </a:rPr>
              <a:t>：独占</a:t>
            </a:r>
          </a:p>
        </p:txBody>
      </p:sp>
      <p:sp>
        <p:nvSpPr>
          <p:cNvPr id="21" name="文本框 20">
            <a:extLst>
              <a:ext uri="{FF2B5EF4-FFF2-40B4-BE49-F238E27FC236}">
                <a16:creationId xmlns:a16="http://schemas.microsoft.com/office/drawing/2014/main" id="{85D395B3-64BD-40D8-970F-14DBDC09F1A9}"/>
              </a:ext>
            </a:extLst>
          </p:cNvPr>
          <p:cNvSpPr txBox="1"/>
          <p:nvPr/>
        </p:nvSpPr>
        <p:spPr>
          <a:xfrm>
            <a:off x="9482013" y="3733800"/>
            <a:ext cx="1486304" cy="373307"/>
          </a:xfrm>
          <a:prstGeom prst="rect">
            <a:avLst/>
          </a:prstGeom>
          <a:noFill/>
        </p:spPr>
        <p:txBody>
          <a:bodyPr wrap="none" rtlCol="0">
            <a:spAutoFit/>
          </a:bodyPr>
          <a:lstStyle/>
          <a:p>
            <a:pPr>
              <a:lnSpc>
                <a:spcPct val="125000"/>
              </a:lnSpc>
            </a:pPr>
            <a:r>
              <a:rPr lang="en-US" altLang="zh-CN" sz="1600" kern="0" dirty="0">
                <a:latin typeface="+mj-ea"/>
              </a:rPr>
              <a:t>Shared</a:t>
            </a:r>
            <a:r>
              <a:rPr lang="zh-CN" altLang="en-US" sz="1600" kern="0" dirty="0">
                <a:latin typeface="+mj-ea"/>
              </a:rPr>
              <a:t>：共享</a:t>
            </a:r>
          </a:p>
        </p:txBody>
      </p:sp>
      <p:sp>
        <p:nvSpPr>
          <p:cNvPr id="22" name="文本框 21">
            <a:extLst>
              <a:ext uri="{FF2B5EF4-FFF2-40B4-BE49-F238E27FC236}">
                <a16:creationId xmlns:a16="http://schemas.microsoft.com/office/drawing/2014/main" id="{5133FA84-164C-4258-89B7-38DEB093302A}"/>
              </a:ext>
            </a:extLst>
          </p:cNvPr>
          <p:cNvSpPr txBox="1"/>
          <p:nvPr/>
        </p:nvSpPr>
        <p:spPr>
          <a:xfrm>
            <a:off x="9481947" y="4267200"/>
            <a:ext cx="1449436" cy="373307"/>
          </a:xfrm>
          <a:prstGeom prst="rect">
            <a:avLst/>
          </a:prstGeom>
          <a:noFill/>
        </p:spPr>
        <p:txBody>
          <a:bodyPr wrap="none" rtlCol="0">
            <a:spAutoFit/>
          </a:bodyPr>
          <a:lstStyle/>
          <a:p>
            <a:pPr algn="l">
              <a:lnSpc>
                <a:spcPct val="125000"/>
              </a:lnSpc>
            </a:pPr>
            <a:r>
              <a:rPr lang="en-US" altLang="zh-CN" sz="1600" kern="0" dirty="0">
                <a:latin typeface="+mj-ea"/>
              </a:rPr>
              <a:t>Invalid</a:t>
            </a:r>
            <a:r>
              <a:rPr lang="zh-CN" altLang="en-US" sz="1600" kern="0" dirty="0">
                <a:latin typeface="+mj-ea"/>
              </a:rPr>
              <a:t>：失效</a:t>
            </a:r>
          </a:p>
        </p:txBody>
      </p:sp>
    </p:spTree>
    <p:extLst>
      <p:ext uri="{BB962C8B-B14F-4D97-AF65-F5344CB8AC3E}">
        <p14:creationId xmlns:p14="http://schemas.microsoft.com/office/powerpoint/2010/main" val="167394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1"/>
                                        </p:tgtEl>
                                        <p:attrNameLst>
                                          <p:attrName>style.visibility</p:attrName>
                                        </p:attrNameLst>
                                      </p:cBhvr>
                                      <p:to>
                                        <p:strVal val="visible"/>
                                      </p:to>
                                    </p:set>
                                    <p:animEffect transition="in" filter="fade">
                                      <p:cBhvr>
                                        <p:cTn id="20" dur="500"/>
                                        <p:tgtEl>
                                          <p:spTgt spid="28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2"/>
                                        </p:tgtEl>
                                        <p:attrNameLst>
                                          <p:attrName>style.visibility</p:attrName>
                                        </p:attrNameLst>
                                      </p:cBhvr>
                                      <p:to>
                                        <p:strVal val="visible"/>
                                      </p:to>
                                    </p:set>
                                    <p:animEffect transition="in" filter="fade">
                                      <p:cBhvr>
                                        <p:cTn id="31" dur="500"/>
                                        <p:tgtEl>
                                          <p:spTgt spid="28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281" grpId="0" animBg="1"/>
      <p:bldP spid="9" grpId="0"/>
      <p:bldP spid="282" grpId="0" animBg="1"/>
      <p:bldP spid="10" grpId="0"/>
      <p:bldP spid="2" grpId="0" animBg="1"/>
      <p:bldP spid="3" grpId="0"/>
      <p:bldP spid="18" grpId="0"/>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ages2018.cnblogs.com/blog/1195582/201805/1195582-20180503162549299-994420333.png">
            <a:extLst>
              <a:ext uri="{FF2B5EF4-FFF2-40B4-BE49-F238E27FC236}">
                <a16:creationId xmlns:a16="http://schemas.microsoft.com/office/drawing/2014/main" id="{179D59E4-4648-44E3-AEFC-A305CC5E6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656" y="-10886"/>
            <a:ext cx="68278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mages2018.cnblogs.com/blog/1195582/201805/1195582-20180503162602668-681441242.png">
            <a:extLst>
              <a:ext uri="{FF2B5EF4-FFF2-40B4-BE49-F238E27FC236}">
                <a16:creationId xmlns:a16="http://schemas.microsoft.com/office/drawing/2014/main" id="{B9C0C568-D4AC-4DDE-ABF3-1BA47E841B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599" y="-10886"/>
            <a:ext cx="69659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ages2018.cnblogs.com/blog/1195582/201805/1195582-20180503162619534-683579600.png">
            <a:extLst>
              <a:ext uri="{FF2B5EF4-FFF2-40B4-BE49-F238E27FC236}">
                <a16:creationId xmlns:a16="http://schemas.microsoft.com/office/drawing/2014/main" id="{74FEFB5D-6A55-417A-8826-8B89A58D6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4656" y="10886"/>
            <a:ext cx="69357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images2018.cnblogs.com/blog/1195582/201805/1195582-20180503162633779-1465275811.png">
            <a:extLst>
              <a:ext uri="{FF2B5EF4-FFF2-40B4-BE49-F238E27FC236}">
                <a16:creationId xmlns:a16="http://schemas.microsoft.com/office/drawing/2014/main" id="{F8CB5315-6FEF-400F-8BB6-CFC24A1E1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2743" y="0"/>
            <a:ext cx="68897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images2018.cnblogs.com/blog/1195582/201805/1195582-20180503162644640-382839091.png">
            <a:extLst>
              <a:ext uri="{FF2B5EF4-FFF2-40B4-BE49-F238E27FC236}">
                <a16:creationId xmlns:a16="http://schemas.microsoft.com/office/drawing/2014/main" id="{B42F3EEF-6D1D-493F-9DE4-1C07839D55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4793" y="-21772"/>
            <a:ext cx="6905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50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74"/>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animEffect transition="in" filter="fade">
                                      <p:cBhvr>
                                        <p:cTn id="9" dur="500"/>
                                        <p:tgtEl>
                                          <p:spTgt spid="307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3078"/>
                                        </p:tgtEl>
                                        <p:attrNameLst>
                                          <p:attrName>style.visibility</p:attrName>
                                        </p:attrNameLst>
                                      </p:cBhvr>
                                      <p:to>
                                        <p:strVal val="visible"/>
                                      </p:to>
                                    </p:set>
                                    <p:animEffect transition="in" filter="fade">
                                      <p:cBhvr>
                                        <p:cTn id="16" dur="500"/>
                                        <p:tgtEl>
                                          <p:spTgt spid="307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07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080"/>
                                        </p:tgtEl>
                                        <p:attrNameLst>
                                          <p:attrName>style.visibility</p:attrName>
                                        </p:attrNameLst>
                                      </p:cBhvr>
                                      <p:to>
                                        <p:strVal val="visible"/>
                                      </p:to>
                                    </p:set>
                                    <p:animEffect transition="in" filter="fade">
                                      <p:cBhvr>
                                        <p:cTn id="23" dur="500"/>
                                        <p:tgtEl>
                                          <p:spTgt spid="308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3080"/>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082"/>
                                        </p:tgtEl>
                                        <p:attrNameLst>
                                          <p:attrName>style.visibility</p:attrName>
                                        </p:attrNameLst>
                                      </p:cBhvr>
                                      <p:to>
                                        <p:strVal val="visible"/>
                                      </p:to>
                                    </p:set>
                                    <p:animEffect transition="in" filter="fade">
                                      <p:cBhvr>
                                        <p:cTn id="30"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06B0DB-1C1D-4572-9D87-C4BAE43C1BD7}"/>
              </a:ext>
            </a:extLst>
          </p:cNvPr>
          <p:cNvSpPr txBox="1"/>
          <p:nvPr/>
        </p:nvSpPr>
        <p:spPr>
          <a:xfrm>
            <a:off x="4756534" y="609600"/>
            <a:ext cx="2678940"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CPU</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，内存，缓存</a:t>
            </a:r>
          </a:p>
        </p:txBody>
      </p:sp>
      <p:grpSp>
        <p:nvGrpSpPr>
          <p:cNvPr id="16" name="组合 15">
            <a:extLst>
              <a:ext uri="{FF2B5EF4-FFF2-40B4-BE49-F238E27FC236}">
                <a16:creationId xmlns:a16="http://schemas.microsoft.com/office/drawing/2014/main" id="{885D1199-885B-4857-809E-6DC2A5618DC9}"/>
              </a:ext>
            </a:extLst>
          </p:cNvPr>
          <p:cNvGrpSpPr/>
          <p:nvPr/>
        </p:nvGrpSpPr>
        <p:grpSpPr>
          <a:xfrm>
            <a:off x="3107235" y="906758"/>
            <a:ext cx="5977530" cy="0"/>
            <a:chOff x="4486838" y="685800"/>
            <a:chExt cx="5977530" cy="0"/>
          </a:xfrm>
        </p:grpSpPr>
        <p:cxnSp>
          <p:nvCxnSpPr>
            <p:cNvPr id="19" name="直接连接符 9">
              <a:extLst>
                <a:ext uri="{FF2B5EF4-FFF2-40B4-BE49-F238E27FC236}">
                  <a16:creationId xmlns:a16="http://schemas.microsoft.com/office/drawing/2014/main" id="{6B2EE446-B6B2-44DA-8EC6-868820C0137A}"/>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9">
              <a:extLst>
                <a:ext uri="{FF2B5EF4-FFF2-40B4-BE49-F238E27FC236}">
                  <a16:creationId xmlns:a16="http://schemas.microsoft.com/office/drawing/2014/main" id="{6F3EB4DE-B719-497B-A128-41834F726E70}"/>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09FC463A-9A4A-45F0-BDF7-4D9544608545}"/>
              </a:ext>
            </a:extLst>
          </p:cNvPr>
          <p:cNvSpPr txBox="1"/>
          <p:nvPr/>
        </p:nvSpPr>
        <p:spPr>
          <a:xfrm>
            <a:off x="1600200" y="1726347"/>
            <a:ext cx="2242922" cy="373628"/>
          </a:xfrm>
          <a:prstGeom prst="rect">
            <a:avLst/>
          </a:prstGeom>
          <a:noFill/>
        </p:spPr>
        <p:txBody>
          <a:bodyPr wrap="none" rtlCol="0">
            <a:spAutoFit/>
          </a:bodyPr>
          <a:lstStyle/>
          <a:p>
            <a:pPr algn="l">
              <a:lnSpc>
                <a:spcPct val="125000"/>
              </a:lnSpc>
            </a:pPr>
            <a:r>
              <a:rPr lang="en-US" altLang="zh-CN" sz="1600" kern="0" dirty="0">
                <a:latin typeface="+mn-ea"/>
              </a:rPr>
              <a:t>Memory Wall</a:t>
            </a:r>
            <a:r>
              <a:rPr lang="zh-CN" altLang="en-US" sz="1600" kern="0" dirty="0">
                <a:latin typeface="+mn-ea"/>
              </a:rPr>
              <a:t>：内存墙</a:t>
            </a:r>
          </a:p>
        </p:txBody>
      </p:sp>
      <p:sp>
        <p:nvSpPr>
          <p:cNvPr id="6" name="箭头: 下 5">
            <a:extLst>
              <a:ext uri="{FF2B5EF4-FFF2-40B4-BE49-F238E27FC236}">
                <a16:creationId xmlns:a16="http://schemas.microsoft.com/office/drawing/2014/main" id="{EF6D8637-7B09-4E48-B13E-D843DF62DFF3}"/>
              </a:ext>
            </a:extLst>
          </p:cNvPr>
          <p:cNvSpPr/>
          <p:nvPr/>
        </p:nvSpPr>
        <p:spPr>
          <a:xfrm>
            <a:off x="2514244" y="2286789"/>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D3DA0832-52FB-406B-915F-63BD7569F5D7}"/>
              </a:ext>
            </a:extLst>
          </p:cNvPr>
          <p:cNvSpPr txBox="1"/>
          <p:nvPr/>
        </p:nvSpPr>
        <p:spPr>
          <a:xfrm>
            <a:off x="2285644" y="3471736"/>
            <a:ext cx="1905000" cy="373307"/>
          </a:xfrm>
          <a:prstGeom prst="rect">
            <a:avLst/>
          </a:prstGeom>
          <a:noFill/>
        </p:spPr>
        <p:txBody>
          <a:bodyPr wrap="square" rtlCol="0">
            <a:spAutoFit/>
          </a:bodyPr>
          <a:lstStyle/>
          <a:p>
            <a:pPr algn="l">
              <a:lnSpc>
                <a:spcPct val="125000"/>
              </a:lnSpc>
            </a:pPr>
            <a:r>
              <a:rPr lang="zh-CN" altLang="en-US" sz="1600" kern="0" dirty="0">
                <a:latin typeface="+mn-ea"/>
              </a:rPr>
              <a:t>加入缓存</a:t>
            </a:r>
          </a:p>
        </p:txBody>
      </p:sp>
      <p:sp>
        <p:nvSpPr>
          <p:cNvPr id="281" name="箭头: 下 280">
            <a:extLst>
              <a:ext uri="{FF2B5EF4-FFF2-40B4-BE49-F238E27FC236}">
                <a16:creationId xmlns:a16="http://schemas.microsoft.com/office/drawing/2014/main" id="{7F47D5CB-403B-40AC-AC8F-B9330064FF73}"/>
              </a:ext>
            </a:extLst>
          </p:cNvPr>
          <p:cNvSpPr/>
          <p:nvPr/>
        </p:nvSpPr>
        <p:spPr>
          <a:xfrm rot="16200000">
            <a:off x="3782530" y="3234653"/>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9" name="文本框 8">
            <a:extLst>
              <a:ext uri="{FF2B5EF4-FFF2-40B4-BE49-F238E27FC236}">
                <a16:creationId xmlns:a16="http://schemas.microsoft.com/office/drawing/2014/main" id="{02E10CAD-1E4D-4951-9D2B-605AF50FA181}"/>
              </a:ext>
            </a:extLst>
          </p:cNvPr>
          <p:cNvSpPr txBox="1"/>
          <p:nvPr/>
        </p:nvSpPr>
        <p:spPr>
          <a:xfrm>
            <a:off x="4720993" y="3505199"/>
            <a:ext cx="1210588" cy="373307"/>
          </a:xfrm>
          <a:prstGeom prst="rect">
            <a:avLst/>
          </a:prstGeom>
          <a:noFill/>
        </p:spPr>
        <p:txBody>
          <a:bodyPr wrap="none" rtlCol="0">
            <a:spAutoFit/>
          </a:bodyPr>
          <a:lstStyle/>
          <a:p>
            <a:pPr algn="l">
              <a:lnSpc>
                <a:spcPct val="125000"/>
              </a:lnSpc>
            </a:pPr>
            <a:r>
              <a:rPr lang="zh-CN" altLang="en-US" sz="1600" kern="0" dirty="0">
                <a:latin typeface="+mj-ea"/>
              </a:rPr>
              <a:t>缓存一致性</a:t>
            </a:r>
          </a:p>
        </p:txBody>
      </p:sp>
      <p:sp>
        <p:nvSpPr>
          <p:cNvPr id="282" name="箭头: 下 281">
            <a:extLst>
              <a:ext uri="{FF2B5EF4-FFF2-40B4-BE49-F238E27FC236}">
                <a16:creationId xmlns:a16="http://schemas.microsoft.com/office/drawing/2014/main" id="{6E9AB050-9316-4DDC-B0E0-46FACF479AB5}"/>
              </a:ext>
            </a:extLst>
          </p:cNvPr>
          <p:cNvSpPr/>
          <p:nvPr/>
        </p:nvSpPr>
        <p:spPr>
          <a:xfrm rot="16200000">
            <a:off x="6280347" y="3234653"/>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10" name="文本框 9">
            <a:extLst>
              <a:ext uri="{FF2B5EF4-FFF2-40B4-BE49-F238E27FC236}">
                <a16:creationId xmlns:a16="http://schemas.microsoft.com/office/drawing/2014/main" id="{B2A3DDB8-EE72-4420-A4DD-5378C4DADC9D}"/>
              </a:ext>
            </a:extLst>
          </p:cNvPr>
          <p:cNvSpPr txBox="1"/>
          <p:nvPr/>
        </p:nvSpPr>
        <p:spPr>
          <a:xfrm>
            <a:off x="7230913" y="3351310"/>
            <a:ext cx="2900279" cy="679801"/>
          </a:xfrm>
          <a:prstGeom prst="rect">
            <a:avLst/>
          </a:prstGeom>
          <a:noFill/>
        </p:spPr>
        <p:txBody>
          <a:bodyPr wrap="square" rtlCol="0">
            <a:spAutoFit/>
          </a:bodyPr>
          <a:lstStyle/>
          <a:p>
            <a:pPr algn="l">
              <a:lnSpc>
                <a:spcPct val="125000"/>
              </a:lnSpc>
            </a:pPr>
            <a:r>
              <a:rPr lang="zh-CN" altLang="en-US" sz="1600" kern="0" dirty="0">
                <a:latin typeface="+mj-ea"/>
              </a:rPr>
              <a:t>缓存一致性协议</a:t>
            </a:r>
            <a:endParaRPr lang="en-US" altLang="zh-CN" sz="1600" kern="0" dirty="0">
              <a:latin typeface="+mj-ea"/>
            </a:endParaRPr>
          </a:p>
          <a:p>
            <a:pPr>
              <a:lnSpc>
                <a:spcPct val="125000"/>
              </a:lnSpc>
            </a:pPr>
            <a:r>
              <a:rPr lang="en-US" altLang="zh-CN" sz="1600" kern="0" dirty="0" err="1">
                <a:latin typeface="+mj-ea"/>
              </a:rPr>
              <a:t>MSI,MESI,MOESI</a:t>
            </a:r>
            <a:r>
              <a:rPr lang="zh-CN" altLang="en-US" sz="1600" kern="0" dirty="0">
                <a:latin typeface="+mj-ea"/>
              </a:rPr>
              <a:t>等</a:t>
            </a:r>
          </a:p>
        </p:txBody>
      </p:sp>
      <p:sp>
        <p:nvSpPr>
          <p:cNvPr id="283" name="箭头: 下 282">
            <a:extLst>
              <a:ext uri="{FF2B5EF4-FFF2-40B4-BE49-F238E27FC236}">
                <a16:creationId xmlns:a16="http://schemas.microsoft.com/office/drawing/2014/main" id="{6355D439-98C2-4E9C-A6CD-96CFC44CEF70}"/>
              </a:ext>
            </a:extLst>
          </p:cNvPr>
          <p:cNvSpPr/>
          <p:nvPr/>
        </p:nvSpPr>
        <p:spPr>
          <a:xfrm>
            <a:off x="7802923" y="4191000"/>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11" name="文本框 10">
            <a:extLst>
              <a:ext uri="{FF2B5EF4-FFF2-40B4-BE49-F238E27FC236}">
                <a16:creationId xmlns:a16="http://schemas.microsoft.com/office/drawing/2014/main" id="{144191D6-1F41-4CA9-AAA6-03B47B2ABAD1}"/>
              </a:ext>
            </a:extLst>
          </p:cNvPr>
          <p:cNvSpPr txBox="1"/>
          <p:nvPr/>
        </p:nvSpPr>
        <p:spPr>
          <a:xfrm>
            <a:off x="6725249" y="5366498"/>
            <a:ext cx="2595582" cy="373307"/>
          </a:xfrm>
          <a:prstGeom prst="rect">
            <a:avLst/>
          </a:prstGeom>
          <a:noFill/>
        </p:spPr>
        <p:txBody>
          <a:bodyPr wrap="none" rtlCol="0">
            <a:spAutoFit/>
          </a:bodyPr>
          <a:lstStyle/>
          <a:p>
            <a:pPr algn="l">
              <a:lnSpc>
                <a:spcPct val="125000"/>
              </a:lnSpc>
            </a:pPr>
            <a:r>
              <a:rPr lang="en-US" altLang="zh-CN" sz="1600" kern="0" dirty="0">
                <a:latin typeface="+mj-ea"/>
              </a:rPr>
              <a:t>Store Bufferes</a:t>
            </a:r>
            <a:r>
              <a:rPr lang="zh-CN" altLang="en-US" sz="1600" kern="0" dirty="0">
                <a:latin typeface="+mj-ea"/>
              </a:rPr>
              <a:t>：存储缓存</a:t>
            </a:r>
          </a:p>
        </p:txBody>
      </p:sp>
      <p:sp>
        <p:nvSpPr>
          <p:cNvPr id="2" name="左大括号 1">
            <a:extLst>
              <a:ext uri="{FF2B5EF4-FFF2-40B4-BE49-F238E27FC236}">
                <a16:creationId xmlns:a16="http://schemas.microsoft.com/office/drawing/2014/main" id="{0A7D97F6-7EC7-43E2-AABF-FD93736C7AF7}"/>
              </a:ext>
            </a:extLst>
          </p:cNvPr>
          <p:cNvSpPr/>
          <p:nvPr/>
        </p:nvSpPr>
        <p:spPr>
          <a:xfrm>
            <a:off x="9197224" y="2743989"/>
            <a:ext cx="284921" cy="18280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4493E41-62A8-49E1-B73A-526896AFA203}"/>
              </a:ext>
            </a:extLst>
          </p:cNvPr>
          <p:cNvSpPr txBox="1"/>
          <p:nvPr/>
        </p:nvSpPr>
        <p:spPr>
          <a:xfrm>
            <a:off x="9482145" y="2590800"/>
            <a:ext cx="2100255" cy="373307"/>
          </a:xfrm>
          <a:prstGeom prst="rect">
            <a:avLst/>
          </a:prstGeom>
          <a:noFill/>
        </p:spPr>
        <p:txBody>
          <a:bodyPr wrap="none" rtlCol="0">
            <a:spAutoFit/>
          </a:bodyPr>
          <a:lstStyle/>
          <a:p>
            <a:pPr algn="l">
              <a:lnSpc>
                <a:spcPct val="125000"/>
              </a:lnSpc>
            </a:pPr>
            <a:r>
              <a:rPr lang="en-US" altLang="zh-CN" sz="1600" kern="0" dirty="0">
                <a:latin typeface="+mj-ea"/>
              </a:rPr>
              <a:t>Modified</a:t>
            </a:r>
            <a:r>
              <a:rPr lang="zh-CN" altLang="en-US" sz="1600" kern="0" dirty="0">
                <a:latin typeface="+mj-ea"/>
              </a:rPr>
              <a:t>：已被修改</a:t>
            </a:r>
          </a:p>
        </p:txBody>
      </p:sp>
      <p:sp>
        <p:nvSpPr>
          <p:cNvPr id="18" name="文本框 17">
            <a:extLst>
              <a:ext uri="{FF2B5EF4-FFF2-40B4-BE49-F238E27FC236}">
                <a16:creationId xmlns:a16="http://schemas.microsoft.com/office/drawing/2014/main" id="{5ADFFD21-9457-46B6-99B9-222EB249FF40}"/>
              </a:ext>
            </a:extLst>
          </p:cNvPr>
          <p:cNvSpPr txBox="1"/>
          <p:nvPr/>
        </p:nvSpPr>
        <p:spPr>
          <a:xfrm>
            <a:off x="9482079" y="3200400"/>
            <a:ext cx="1673856" cy="373307"/>
          </a:xfrm>
          <a:prstGeom prst="rect">
            <a:avLst/>
          </a:prstGeom>
          <a:noFill/>
        </p:spPr>
        <p:txBody>
          <a:bodyPr wrap="none" rtlCol="0">
            <a:spAutoFit/>
          </a:bodyPr>
          <a:lstStyle/>
          <a:p>
            <a:pPr>
              <a:lnSpc>
                <a:spcPct val="125000"/>
              </a:lnSpc>
            </a:pPr>
            <a:r>
              <a:rPr lang="en-US" altLang="zh-CN" sz="1600" kern="0" dirty="0">
                <a:latin typeface="+mj-ea"/>
              </a:rPr>
              <a:t>Exclusive</a:t>
            </a:r>
            <a:r>
              <a:rPr lang="zh-CN" altLang="en-US" sz="1600" kern="0" dirty="0">
                <a:latin typeface="+mj-ea"/>
              </a:rPr>
              <a:t>：独占</a:t>
            </a:r>
          </a:p>
        </p:txBody>
      </p:sp>
      <p:sp>
        <p:nvSpPr>
          <p:cNvPr id="21" name="文本框 20">
            <a:extLst>
              <a:ext uri="{FF2B5EF4-FFF2-40B4-BE49-F238E27FC236}">
                <a16:creationId xmlns:a16="http://schemas.microsoft.com/office/drawing/2014/main" id="{85D395B3-64BD-40D8-970F-14DBDC09F1A9}"/>
              </a:ext>
            </a:extLst>
          </p:cNvPr>
          <p:cNvSpPr txBox="1"/>
          <p:nvPr/>
        </p:nvSpPr>
        <p:spPr>
          <a:xfrm>
            <a:off x="9482013" y="3733800"/>
            <a:ext cx="1486304" cy="373307"/>
          </a:xfrm>
          <a:prstGeom prst="rect">
            <a:avLst/>
          </a:prstGeom>
          <a:noFill/>
        </p:spPr>
        <p:txBody>
          <a:bodyPr wrap="none" rtlCol="0">
            <a:spAutoFit/>
          </a:bodyPr>
          <a:lstStyle/>
          <a:p>
            <a:pPr>
              <a:lnSpc>
                <a:spcPct val="125000"/>
              </a:lnSpc>
            </a:pPr>
            <a:r>
              <a:rPr lang="en-US" altLang="zh-CN" sz="1600" kern="0" dirty="0">
                <a:latin typeface="+mj-ea"/>
              </a:rPr>
              <a:t>Shared</a:t>
            </a:r>
            <a:r>
              <a:rPr lang="zh-CN" altLang="en-US" sz="1600" kern="0" dirty="0">
                <a:latin typeface="+mj-ea"/>
              </a:rPr>
              <a:t>：共享</a:t>
            </a:r>
          </a:p>
        </p:txBody>
      </p:sp>
      <p:sp>
        <p:nvSpPr>
          <p:cNvPr id="22" name="文本框 21">
            <a:extLst>
              <a:ext uri="{FF2B5EF4-FFF2-40B4-BE49-F238E27FC236}">
                <a16:creationId xmlns:a16="http://schemas.microsoft.com/office/drawing/2014/main" id="{5133FA84-164C-4258-89B7-38DEB093302A}"/>
              </a:ext>
            </a:extLst>
          </p:cNvPr>
          <p:cNvSpPr txBox="1"/>
          <p:nvPr/>
        </p:nvSpPr>
        <p:spPr>
          <a:xfrm>
            <a:off x="9481947" y="4267200"/>
            <a:ext cx="1449436" cy="373307"/>
          </a:xfrm>
          <a:prstGeom prst="rect">
            <a:avLst/>
          </a:prstGeom>
          <a:noFill/>
        </p:spPr>
        <p:txBody>
          <a:bodyPr wrap="none" rtlCol="0">
            <a:spAutoFit/>
          </a:bodyPr>
          <a:lstStyle/>
          <a:p>
            <a:pPr algn="l">
              <a:lnSpc>
                <a:spcPct val="125000"/>
              </a:lnSpc>
            </a:pPr>
            <a:r>
              <a:rPr lang="en-US" altLang="zh-CN" sz="1600" kern="0" dirty="0">
                <a:latin typeface="+mj-ea"/>
              </a:rPr>
              <a:t>Invalid</a:t>
            </a:r>
            <a:r>
              <a:rPr lang="zh-CN" altLang="en-US" sz="1600" kern="0" dirty="0">
                <a:latin typeface="+mj-ea"/>
              </a:rPr>
              <a:t>：失效</a:t>
            </a:r>
          </a:p>
        </p:txBody>
      </p:sp>
      <p:pic>
        <p:nvPicPr>
          <p:cNvPr id="8" name="图片 7">
            <a:extLst>
              <a:ext uri="{FF2B5EF4-FFF2-40B4-BE49-F238E27FC236}">
                <a16:creationId xmlns:a16="http://schemas.microsoft.com/office/drawing/2014/main" id="{59DD6912-5A52-407F-BEF0-A2BF44993823}"/>
              </a:ext>
            </a:extLst>
          </p:cNvPr>
          <p:cNvPicPr>
            <a:picLocks noChangeAspect="1"/>
          </p:cNvPicPr>
          <p:nvPr/>
        </p:nvPicPr>
        <p:blipFill>
          <a:blip r:embed="rId3"/>
          <a:stretch>
            <a:fillRect/>
          </a:stretch>
        </p:blipFill>
        <p:spPr>
          <a:xfrm>
            <a:off x="4033130" y="1342022"/>
            <a:ext cx="4410075" cy="4457700"/>
          </a:xfrm>
          <a:prstGeom prst="rect">
            <a:avLst/>
          </a:prstGeom>
        </p:spPr>
      </p:pic>
      <p:pic>
        <p:nvPicPr>
          <p:cNvPr id="2050" name="Picture 2" descr="在这里插入图片描述">
            <a:extLst>
              <a:ext uri="{FF2B5EF4-FFF2-40B4-BE49-F238E27FC236}">
                <a16:creationId xmlns:a16="http://schemas.microsoft.com/office/drawing/2014/main" id="{6F1613A5-75A7-41B4-BE64-CB80C4399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738" y="1362075"/>
            <a:ext cx="68961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2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81"/>
                                        </p:tgtEl>
                                      </p:cBhvr>
                                    </p:animEffect>
                                    <p:set>
                                      <p:cBhvr>
                                        <p:cTn id="24" dur="1" fill="hold">
                                          <p:stCondLst>
                                            <p:cond delay="499"/>
                                          </p:stCondLst>
                                        </p:cTn>
                                        <p:tgtEl>
                                          <p:spTgt spid="281"/>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82"/>
                                        </p:tgtEl>
                                      </p:cBhvr>
                                    </p:animEffect>
                                    <p:set>
                                      <p:cBhvr>
                                        <p:cTn id="33" dur="1" fill="hold">
                                          <p:stCondLst>
                                            <p:cond delay="499"/>
                                          </p:stCondLst>
                                        </p:cTn>
                                        <p:tgtEl>
                                          <p:spTgt spid="282"/>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83"/>
                                        </p:tgtEl>
                                      </p:cBhvr>
                                    </p:animEffect>
                                    <p:set>
                                      <p:cBhvr>
                                        <p:cTn id="36" dur="1" fill="hold">
                                          <p:stCondLst>
                                            <p:cond delay="499"/>
                                          </p:stCondLst>
                                        </p:cTn>
                                        <p:tgtEl>
                                          <p:spTgt spid="283"/>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2050"/>
                                        </p:tgtEl>
                                        <p:attrNameLst>
                                          <p:attrName>style.visibility</p:attrName>
                                        </p:attrNameLst>
                                      </p:cBhvr>
                                      <p:to>
                                        <p:strVal val="visible"/>
                                      </p:to>
                                    </p:set>
                                    <p:animEffect transition="in" filter="fade">
                                      <p:cBhvr>
                                        <p:cTn id="57" dur="500"/>
                                        <p:tgtEl>
                                          <p:spTgt spid="205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050"/>
                                        </p:tgtEl>
                                      </p:cBhvr>
                                    </p:animEffect>
                                    <p:set>
                                      <p:cBhvr>
                                        <p:cTn id="62" dur="1" fill="hold">
                                          <p:stCondLst>
                                            <p:cond delay="499"/>
                                          </p:stCondLst>
                                        </p:cTn>
                                        <p:tgtEl>
                                          <p:spTgt spid="2050"/>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6" grpId="1" animBg="1"/>
      <p:bldP spid="7" grpId="1"/>
      <p:bldP spid="281" grpId="1" animBg="1"/>
      <p:bldP spid="9" grpId="1"/>
      <p:bldP spid="282" grpId="1" animBg="1"/>
      <p:bldP spid="10" grpId="1"/>
      <p:bldP spid="283" grpId="1" animBg="1"/>
      <p:bldP spid="283" grpId="2" animBg="1"/>
      <p:bldP spid="11" grpId="1"/>
      <p:bldP spid="11" grpId="2"/>
      <p:bldP spid="2" grpId="1" animBg="1"/>
      <p:bldP spid="3" grpId="1"/>
      <p:bldP spid="18" grpId="1"/>
      <p:bldP spid="21" grpId="1"/>
      <p:bldP spid="2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在这里插入图片描述">
            <a:extLst>
              <a:ext uri="{FF2B5EF4-FFF2-40B4-BE49-F238E27FC236}">
                <a16:creationId xmlns:a16="http://schemas.microsoft.com/office/drawing/2014/main" id="{86A30049-396E-4E0A-B7AF-A1FDF81F5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1057275"/>
            <a:ext cx="689610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57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06B0DB-1C1D-4572-9D87-C4BAE43C1BD7}"/>
              </a:ext>
            </a:extLst>
          </p:cNvPr>
          <p:cNvSpPr txBox="1"/>
          <p:nvPr/>
        </p:nvSpPr>
        <p:spPr>
          <a:xfrm>
            <a:off x="4756534" y="609600"/>
            <a:ext cx="2678940"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CPU</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，内存，缓存</a:t>
            </a:r>
          </a:p>
        </p:txBody>
      </p:sp>
      <p:grpSp>
        <p:nvGrpSpPr>
          <p:cNvPr id="16" name="组合 15">
            <a:extLst>
              <a:ext uri="{FF2B5EF4-FFF2-40B4-BE49-F238E27FC236}">
                <a16:creationId xmlns:a16="http://schemas.microsoft.com/office/drawing/2014/main" id="{885D1199-885B-4857-809E-6DC2A5618DC9}"/>
              </a:ext>
            </a:extLst>
          </p:cNvPr>
          <p:cNvGrpSpPr/>
          <p:nvPr/>
        </p:nvGrpSpPr>
        <p:grpSpPr>
          <a:xfrm>
            <a:off x="3107235" y="906758"/>
            <a:ext cx="5977530" cy="0"/>
            <a:chOff x="4486838" y="685800"/>
            <a:chExt cx="5977530" cy="0"/>
          </a:xfrm>
        </p:grpSpPr>
        <p:cxnSp>
          <p:nvCxnSpPr>
            <p:cNvPr id="19" name="直接连接符 9">
              <a:extLst>
                <a:ext uri="{FF2B5EF4-FFF2-40B4-BE49-F238E27FC236}">
                  <a16:creationId xmlns:a16="http://schemas.microsoft.com/office/drawing/2014/main" id="{6B2EE446-B6B2-44DA-8EC6-868820C0137A}"/>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9">
              <a:extLst>
                <a:ext uri="{FF2B5EF4-FFF2-40B4-BE49-F238E27FC236}">
                  <a16:creationId xmlns:a16="http://schemas.microsoft.com/office/drawing/2014/main" id="{6F3EB4DE-B719-497B-A128-41834F726E70}"/>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09FC463A-9A4A-45F0-BDF7-4D9544608545}"/>
              </a:ext>
            </a:extLst>
          </p:cNvPr>
          <p:cNvSpPr txBox="1"/>
          <p:nvPr/>
        </p:nvSpPr>
        <p:spPr>
          <a:xfrm>
            <a:off x="2037831" y="1411850"/>
            <a:ext cx="2242922" cy="373628"/>
          </a:xfrm>
          <a:prstGeom prst="rect">
            <a:avLst/>
          </a:prstGeom>
          <a:noFill/>
        </p:spPr>
        <p:txBody>
          <a:bodyPr wrap="none" rtlCol="0">
            <a:spAutoFit/>
          </a:bodyPr>
          <a:lstStyle/>
          <a:p>
            <a:pPr algn="l">
              <a:lnSpc>
                <a:spcPct val="125000"/>
              </a:lnSpc>
            </a:pPr>
            <a:r>
              <a:rPr lang="en-US" altLang="zh-CN" sz="1600" kern="0" dirty="0">
                <a:latin typeface="+mn-ea"/>
              </a:rPr>
              <a:t>Memory Wall</a:t>
            </a:r>
            <a:r>
              <a:rPr lang="zh-CN" altLang="en-US" sz="1600" kern="0" dirty="0">
                <a:latin typeface="+mn-ea"/>
              </a:rPr>
              <a:t>：内存墙</a:t>
            </a:r>
          </a:p>
        </p:txBody>
      </p:sp>
      <p:sp>
        <p:nvSpPr>
          <p:cNvPr id="6" name="箭头: 下 5">
            <a:extLst>
              <a:ext uri="{FF2B5EF4-FFF2-40B4-BE49-F238E27FC236}">
                <a16:creationId xmlns:a16="http://schemas.microsoft.com/office/drawing/2014/main" id="{EF6D8637-7B09-4E48-B13E-D843DF62DFF3}"/>
              </a:ext>
            </a:extLst>
          </p:cNvPr>
          <p:cNvSpPr/>
          <p:nvPr/>
        </p:nvSpPr>
        <p:spPr>
          <a:xfrm>
            <a:off x="2951875" y="1972292"/>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D3DA0832-52FB-406B-915F-63BD7569F5D7}"/>
              </a:ext>
            </a:extLst>
          </p:cNvPr>
          <p:cNvSpPr txBox="1"/>
          <p:nvPr/>
        </p:nvSpPr>
        <p:spPr>
          <a:xfrm>
            <a:off x="2723275" y="3157239"/>
            <a:ext cx="1905000" cy="373307"/>
          </a:xfrm>
          <a:prstGeom prst="rect">
            <a:avLst/>
          </a:prstGeom>
          <a:noFill/>
        </p:spPr>
        <p:txBody>
          <a:bodyPr wrap="square" rtlCol="0">
            <a:spAutoFit/>
          </a:bodyPr>
          <a:lstStyle/>
          <a:p>
            <a:pPr algn="l">
              <a:lnSpc>
                <a:spcPct val="125000"/>
              </a:lnSpc>
            </a:pPr>
            <a:r>
              <a:rPr lang="zh-CN" altLang="en-US" sz="1600" kern="0" dirty="0">
                <a:latin typeface="+mn-ea"/>
              </a:rPr>
              <a:t>加入缓存</a:t>
            </a:r>
          </a:p>
        </p:txBody>
      </p:sp>
      <p:sp>
        <p:nvSpPr>
          <p:cNvPr id="281" name="箭头: 下 280">
            <a:extLst>
              <a:ext uri="{FF2B5EF4-FFF2-40B4-BE49-F238E27FC236}">
                <a16:creationId xmlns:a16="http://schemas.microsoft.com/office/drawing/2014/main" id="{7F47D5CB-403B-40AC-AC8F-B9330064FF73}"/>
              </a:ext>
            </a:extLst>
          </p:cNvPr>
          <p:cNvSpPr/>
          <p:nvPr/>
        </p:nvSpPr>
        <p:spPr>
          <a:xfrm rot="16200000">
            <a:off x="4220161" y="2920156"/>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9" name="文本框 8">
            <a:extLst>
              <a:ext uri="{FF2B5EF4-FFF2-40B4-BE49-F238E27FC236}">
                <a16:creationId xmlns:a16="http://schemas.microsoft.com/office/drawing/2014/main" id="{02E10CAD-1E4D-4951-9D2B-605AF50FA181}"/>
              </a:ext>
            </a:extLst>
          </p:cNvPr>
          <p:cNvSpPr txBox="1"/>
          <p:nvPr/>
        </p:nvSpPr>
        <p:spPr>
          <a:xfrm>
            <a:off x="5158624" y="3190702"/>
            <a:ext cx="1210588" cy="373307"/>
          </a:xfrm>
          <a:prstGeom prst="rect">
            <a:avLst/>
          </a:prstGeom>
          <a:noFill/>
        </p:spPr>
        <p:txBody>
          <a:bodyPr wrap="none" rtlCol="0">
            <a:spAutoFit/>
          </a:bodyPr>
          <a:lstStyle/>
          <a:p>
            <a:pPr algn="l">
              <a:lnSpc>
                <a:spcPct val="125000"/>
              </a:lnSpc>
            </a:pPr>
            <a:r>
              <a:rPr lang="zh-CN" altLang="en-US" sz="1600" kern="0" dirty="0">
                <a:latin typeface="+mj-ea"/>
              </a:rPr>
              <a:t>缓存一致性</a:t>
            </a:r>
          </a:p>
        </p:txBody>
      </p:sp>
      <p:sp>
        <p:nvSpPr>
          <p:cNvPr id="282" name="箭头: 下 281">
            <a:extLst>
              <a:ext uri="{FF2B5EF4-FFF2-40B4-BE49-F238E27FC236}">
                <a16:creationId xmlns:a16="http://schemas.microsoft.com/office/drawing/2014/main" id="{6E9AB050-9316-4DDC-B0E0-46FACF479AB5}"/>
              </a:ext>
            </a:extLst>
          </p:cNvPr>
          <p:cNvSpPr/>
          <p:nvPr/>
        </p:nvSpPr>
        <p:spPr>
          <a:xfrm rot="16200000">
            <a:off x="6717978" y="2920156"/>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10" name="文本框 9">
            <a:extLst>
              <a:ext uri="{FF2B5EF4-FFF2-40B4-BE49-F238E27FC236}">
                <a16:creationId xmlns:a16="http://schemas.microsoft.com/office/drawing/2014/main" id="{B2A3DDB8-EE72-4420-A4DD-5378C4DADC9D}"/>
              </a:ext>
            </a:extLst>
          </p:cNvPr>
          <p:cNvSpPr txBox="1"/>
          <p:nvPr/>
        </p:nvSpPr>
        <p:spPr>
          <a:xfrm>
            <a:off x="7668544" y="3036813"/>
            <a:ext cx="2900279" cy="679801"/>
          </a:xfrm>
          <a:prstGeom prst="rect">
            <a:avLst/>
          </a:prstGeom>
          <a:noFill/>
        </p:spPr>
        <p:txBody>
          <a:bodyPr wrap="square" rtlCol="0">
            <a:spAutoFit/>
          </a:bodyPr>
          <a:lstStyle/>
          <a:p>
            <a:pPr algn="l">
              <a:lnSpc>
                <a:spcPct val="125000"/>
              </a:lnSpc>
            </a:pPr>
            <a:r>
              <a:rPr lang="zh-CN" altLang="en-US" sz="1600" kern="0" dirty="0">
                <a:latin typeface="+mj-ea"/>
              </a:rPr>
              <a:t>缓存一致性协议</a:t>
            </a:r>
            <a:endParaRPr lang="en-US" altLang="zh-CN" sz="1600" kern="0" dirty="0">
              <a:latin typeface="+mj-ea"/>
            </a:endParaRPr>
          </a:p>
          <a:p>
            <a:pPr algn="l">
              <a:lnSpc>
                <a:spcPct val="125000"/>
              </a:lnSpc>
            </a:pPr>
            <a:r>
              <a:rPr lang="en-US" altLang="zh-CN" sz="1600" kern="0" dirty="0" err="1">
                <a:latin typeface="+mj-ea"/>
              </a:rPr>
              <a:t>MSI,MESI,MOESI</a:t>
            </a:r>
            <a:r>
              <a:rPr lang="zh-CN" altLang="en-US" sz="1600" kern="0" dirty="0">
                <a:latin typeface="+mj-ea"/>
              </a:rPr>
              <a:t>等</a:t>
            </a:r>
          </a:p>
        </p:txBody>
      </p:sp>
      <p:sp>
        <p:nvSpPr>
          <p:cNvPr id="283" name="箭头: 下 282">
            <a:extLst>
              <a:ext uri="{FF2B5EF4-FFF2-40B4-BE49-F238E27FC236}">
                <a16:creationId xmlns:a16="http://schemas.microsoft.com/office/drawing/2014/main" id="{6355D439-98C2-4E9C-A6CD-96CFC44CEF70}"/>
              </a:ext>
            </a:extLst>
          </p:cNvPr>
          <p:cNvSpPr/>
          <p:nvPr/>
        </p:nvSpPr>
        <p:spPr>
          <a:xfrm>
            <a:off x="8240554" y="3876503"/>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11" name="文本框 10">
            <a:extLst>
              <a:ext uri="{FF2B5EF4-FFF2-40B4-BE49-F238E27FC236}">
                <a16:creationId xmlns:a16="http://schemas.microsoft.com/office/drawing/2014/main" id="{144191D6-1F41-4CA9-AAA6-03B47B2ABAD1}"/>
              </a:ext>
            </a:extLst>
          </p:cNvPr>
          <p:cNvSpPr txBox="1"/>
          <p:nvPr/>
        </p:nvSpPr>
        <p:spPr>
          <a:xfrm>
            <a:off x="7162880" y="5052001"/>
            <a:ext cx="2595582" cy="373307"/>
          </a:xfrm>
          <a:prstGeom prst="rect">
            <a:avLst/>
          </a:prstGeom>
          <a:noFill/>
        </p:spPr>
        <p:txBody>
          <a:bodyPr wrap="none" rtlCol="0">
            <a:spAutoFit/>
          </a:bodyPr>
          <a:lstStyle/>
          <a:p>
            <a:pPr algn="l">
              <a:lnSpc>
                <a:spcPct val="125000"/>
              </a:lnSpc>
            </a:pPr>
            <a:r>
              <a:rPr lang="en-US" altLang="zh-CN" sz="1600" kern="0" dirty="0">
                <a:latin typeface="+mj-ea"/>
              </a:rPr>
              <a:t>Store Bufferes</a:t>
            </a:r>
            <a:r>
              <a:rPr lang="zh-CN" altLang="en-US" sz="1600" kern="0" dirty="0">
                <a:latin typeface="+mj-ea"/>
              </a:rPr>
              <a:t>：存储缓存</a:t>
            </a:r>
          </a:p>
        </p:txBody>
      </p:sp>
      <p:sp>
        <p:nvSpPr>
          <p:cNvPr id="2" name="左大括号 1">
            <a:extLst>
              <a:ext uri="{FF2B5EF4-FFF2-40B4-BE49-F238E27FC236}">
                <a16:creationId xmlns:a16="http://schemas.microsoft.com/office/drawing/2014/main" id="{0A7D97F6-7EC7-43E2-AABF-FD93736C7AF7}"/>
              </a:ext>
            </a:extLst>
          </p:cNvPr>
          <p:cNvSpPr/>
          <p:nvPr/>
        </p:nvSpPr>
        <p:spPr>
          <a:xfrm>
            <a:off x="9578224" y="2429492"/>
            <a:ext cx="284921" cy="18280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4493E41-62A8-49E1-B73A-526896AFA203}"/>
              </a:ext>
            </a:extLst>
          </p:cNvPr>
          <p:cNvSpPr txBox="1"/>
          <p:nvPr/>
        </p:nvSpPr>
        <p:spPr>
          <a:xfrm>
            <a:off x="9863145" y="2276303"/>
            <a:ext cx="2100255" cy="373307"/>
          </a:xfrm>
          <a:prstGeom prst="rect">
            <a:avLst/>
          </a:prstGeom>
          <a:noFill/>
        </p:spPr>
        <p:txBody>
          <a:bodyPr wrap="none" rtlCol="0">
            <a:spAutoFit/>
          </a:bodyPr>
          <a:lstStyle/>
          <a:p>
            <a:pPr algn="l">
              <a:lnSpc>
                <a:spcPct val="125000"/>
              </a:lnSpc>
            </a:pPr>
            <a:r>
              <a:rPr lang="en-US" altLang="zh-CN" sz="1600" kern="0" dirty="0">
                <a:latin typeface="+mj-ea"/>
              </a:rPr>
              <a:t>Modified</a:t>
            </a:r>
            <a:r>
              <a:rPr lang="zh-CN" altLang="en-US" sz="1600" kern="0" dirty="0">
                <a:latin typeface="+mj-ea"/>
              </a:rPr>
              <a:t>：已被修改</a:t>
            </a:r>
          </a:p>
        </p:txBody>
      </p:sp>
      <p:sp>
        <p:nvSpPr>
          <p:cNvPr id="18" name="文本框 17">
            <a:extLst>
              <a:ext uri="{FF2B5EF4-FFF2-40B4-BE49-F238E27FC236}">
                <a16:creationId xmlns:a16="http://schemas.microsoft.com/office/drawing/2014/main" id="{5ADFFD21-9457-46B6-99B9-222EB249FF40}"/>
              </a:ext>
            </a:extLst>
          </p:cNvPr>
          <p:cNvSpPr txBox="1"/>
          <p:nvPr/>
        </p:nvSpPr>
        <p:spPr>
          <a:xfrm>
            <a:off x="9863079" y="2885903"/>
            <a:ext cx="1673856" cy="373307"/>
          </a:xfrm>
          <a:prstGeom prst="rect">
            <a:avLst/>
          </a:prstGeom>
          <a:noFill/>
        </p:spPr>
        <p:txBody>
          <a:bodyPr wrap="none" rtlCol="0">
            <a:spAutoFit/>
          </a:bodyPr>
          <a:lstStyle/>
          <a:p>
            <a:pPr>
              <a:lnSpc>
                <a:spcPct val="125000"/>
              </a:lnSpc>
            </a:pPr>
            <a:r>
              <a:rPr lang="en-US" altLang="zh-CN" sz="1600" kern="0" dirty="0">
                <a:latin typeface="+mj-ea"/>
              </a:rPr>
              <a:t>Exclusive</a:t>
            </a:r>
            <a:r>
              <a:rPr lang="zh-CN" altLang="en-US" sz="1600" kern="0" dirty="0">
                <a:latin typeface="+mj-ea"/>
              </a:rPr>
              <a:t>：独占</a:t>
            </a:r>
          </a:p>
        </p:txBody>
      </p:sp>
      <p:sp>
        <p:nvSpPr>
          <p:cNvPr id="21" name="文本框 20">
            <a:extLst>
              <a:ext uri="{FF2B5EF4-FFF2-40B4-BE49-F238E27FC236}">
                <a16:creationId xmlns:a16="http://schemas.microsoft.com/office/drawing/2014/main" id="{85D395B3-64BD-40D8-970F-14DBDC09F1A9}"/>
              </a:ext>
            </a:extLst>
          </p:cNvPr>
          <p:cNvSpPr txBox="1"/>
          <p:nvPr/>
        </p:nvSpPr>
        <p:spPr>
          <a:xfrm>
            <a:off x="9863013" y="3419303"/>
            <a:ext cx="1547218" cy="373307"/>
          </a:xfrm>
          <a:prstGeom prst="rect">
            <a:avLst/>
          </a:prstGeom>
          <a:noFill/>
        </p:spPr>
        <p:txBody>
          <a:bodyPr wrap="none" rtlCol="0">
            <a:spAutoFit/>
          </a:bodyPr>
          <a:lstStyle/>
          <a:p>
            <a:pPr>
              <a:lnSpc>
                <a:spcPct val="125000"/>
              </a:lnSpc>
            </a:pPr>
            <a:r>
              <a:rPr lang="en-US" altLang="zh-CN" sz="1600" kern="0" dirty="0">
                <a:latin typeface="+mj-ea"/>
              </a:rPr>
              <a:t>Shared </a:t>
            </a:r>
            <a:r>
              <a:rPr lang="zh-CN" altLang="en-US" sz="1600" kern="0" dirty="0">
                <a:latin typeface="+mj-ea"/>
              </a:rPr>
              <a:t>：共享</a:t>
            </a:r>
          </a:p>
        </p:txBody>
      </p:sp>
      <p:sp>
        <p:nvSpPr>
          <p:cNvPr id="22" name="文本框 21">
            <a:extLst>
              <a:ext uri="{FF2B5EF4-FFF2-40B4-BE49-F238E27FC236}">
                <a16:creationId xmlns:a16="http://schemas.microsoft.com/office/drawing/2014/main" id="{5133FA84-164C-4258-89B7-38DEB093302A}"/>
              </a:ext>
            </a:extLst>
          </p:cNvPr>
          <p:cNvSpPr txBox="1"/>
          <p:nvPr/>
        </p:nvSpPr>
        <p:spPr>
          <a:xfrm>
            <a:off x="9862947" y="3952703"/>
            <a:ext cx="1449436" cy="373307"/>
          </a:xfrm>
          <a:prstGeom prst="rect">
            <a:avLst/>
          </a:prstGeom>
          <a:noFill/>
        </p:spPr>
        <p:txBody>
          <a:bodyPr wrap="none" rtlCol="0">
            <a:spAutoFit/>
          </a:bodyPr>
          <a:lstStyle/>
          <a:p>
            <a:pPr algn="l">
              <a:lnSpc>
                <a:spcPct val="125000"/>
              </a:lnSpc>
            </a:pPr>
            <a:r>
              <a:rPr lang="en-US" altLang="zh-CN" sz="1600" kern="0" dirty="0">
                <a:latin typeface="+mj-ea"/>
              </a:rPr>
              <a:t>Invalid</a:t>
            </a:r>
            <a:r>
              <a:rPr lang="zh-CN" altLang="en-US" sz="1600" kern="0" dirty="0">
                <a:latin typeface="+mj-ea"/>
              </a:rPr>
              <a:t>：失效</a:t>
            </a:r>
          </a:p>
        </p:txBody>
      </p:sp>
      <p:sp>
        <p:nvSpPr>
          <p:cNvPr id="23" name="箭头: 下 22">
            <a:extLst>
              <a:ext uri="{FF2B5EF4-FFF2-40B4-BE49-F238E27FC236}">
                <a16:creationId xmlns:a16="http://schemas.microsoft.com/office/drawing/2014/main" id="{0EA24A0C-32D6-4B08-9CAD-772534FB5479}"/>
              </a:ext>
            </a:extLst>
          </p:cNvPr>
          <p:cNvSpPr/>
          <p:nvPr/>
        </p:nvSpPr>
        <p:spPr>
          <a:xfrm rot="5400000">
            <a:off x="6237313" y="4814918"/>
            <a:ext cx="440235" cy="914400"/>
          </a:xfrm>
          <a:prstGeom prst="downArrow">
            <a:avLst/>
          </a:prstGeom>
          <a:solidFill>
            <a:schemeClr val="accent2">
              <a:lumMod val="25000"/>
              <a:lumOff val="75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b="1">
              <a:solidFill>
                <a:schemeClr val="tx1">
                  <a:lumMod val="85000"/>
                  <a:lumOff val="15000"/>
                </a:schemeClr>
              </a:solidFill>
            </a:endParaRPr>
          </a:p>
        </p:txBody>
      </p:sp>
      <p:sp>
        <p:nvSpPr>
          <p:cNvPr id="5" name="文本框 4">
            <a:extLst>
              <a:ext uri="{FF2B5EF4-FFF2-40B4-BE49-F238E27FC236}">
                <a16:creationId xmlns:a16="http://schemas.microsoft.com/office/drawing/2014/main" id="{2EE686FD-CB43-492F-88A9-9074889F309C}"/>
              </a:ext>
            </a:extLst>
          </p:cNvPr>
          <p:cNvSpPr txBox="1"/>
          <p:nvPr/>
        </p:nvSpPr>
        <p:spPr>
          <a:xfrm>
            <a:off x="4772556" y="5052000"/>
            <a:ext cx="1076922" cy="373307"/>
          </a:xfrm>
          <a:prstGeom prst="rect">
            <a:avLst/>
          </a:prstGeom>
          <a:noFill/>
        </p:spPr>
        <p:txBody>
          <a:bodyPr wrap="square" rtlCol="0">
            <a:spAutoFit/>
          </a:bodyPr>
          <a:lstStyle/>
          <a:p>
            <a:pPr algn="l">
              <a:lnSpc>
                <a:spcPct val="125000"/>
              </a:lnSpc>
            </a:pPr>
            <a:r>
              <a:rPr lang="zh-CN" altLang="en-US" sz="1600" kern="0" dirty="0">
                <a:latin typeface="+mj-ea"/>
              </a:rPr>
              <a:t>无效队列</a:t>
            </a:r>
          </a:p>
        </p:txBody>
      </p:sp>
      <p:sp>
        <p:nvSpPr>
          <p:cNvPr id="24" name="左大括号 23">
            <a:extLst>
              <a:ext uri="{FF2B5EF4-FFF2-40B4-BE49-F238E27FC236}">
                <a16:creationId xmlns:a16="http://schemas.microsoft.com/office/drawing/2014/main" id="{EACCA4C7-F4B1-4241-AA88-1F7446597EB2}"/>
              </a:ext>
            </a:extLst>
          </p:cNvPr>
          <p:cNvSpPr/>
          <p:nvPr/>
        </p:nvSpPr>
        <p:spPr>
          <a:xfrm rot="10800000">
            <a:off x="4191310" y="4257503"/>
            <a:ext cx="284921" cy="18280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3C31B15A-15FE-4090-A2CD-D8A56E422499}"/>
              </a:ext>
            </a:extLst>
          </p:cNvPr>
          <p:cNvSpPr txBox="1"/>
          <p:nvPr/>
        </p:nvSpPr>
        <p:spPr>
          <a:xfrm>
            <a:off x="590031" y="4546545"/>
            <a:ext cx="3727302" cy="681084"/>
          </a:xfrm>
          <a:prstGeom prst="rect">
            <a:avLst/>
          </a:prstGeom>
          <a:noFill/>
        </p:spPr>
        <p:txBody>
          <a:bodyPr wrap="none" rtlCol="0">
            <a:spAutoFit/>
          </a:bodyPr>
          <a:lstStyle/>
          <a:p>
            <a:pPr algn="l">
              <a:lnSpc>
                <a:spcPct val="125000"/>
              </a:lnSpc>
            </a:pPr>
            <a:r>
              <a:rPr lang="en-US" altLang="zh-CN" sz="1600" kern="0" dirty="0">
                <a:latin typeface="+mj-ea"/>
              </a:rPr>
              <a:t>1.Invalidate Acknowledge</a:t>
            </a:r>
            <a:r>
              <a:rPr lang="zh-CN" altLang="en-US" sz="1600" kern="0" dirty="0">
                <a:latin typeface="+mj-ea"/>
              </a:rPr>
              <a:t>必须立刻发</a:t>
            </a:r>
            <a:endParaRPr lang="en-US" altLang="zh-CN" sz="1600" kern="0" dirty="0">
              <a:latin typeface="+mj-ea"/>
            </a:endParaRPr>
          </a:p>
          <a:p>
            <a:pPr algn="l">
              <a:lnSpc>
                <a:spcPct val="125000"/>
              </a:lnSpc>
            </a:pPr>
            <a:r>
              <a:rPr lang="zh-CN" altLang="en-US" sz="1600" kern="0" dirty="0">
                <a:latin typeface="+mj-ea"/>
              </a:rPr>
              <a:t>送</a:t>
            </a:r>
          </a:p>
        </p:txBody>
      </p:sp>
      <p:sp>
        <p:nvSpPr>
          <p:cNvPr id="26" name="文本框 25">
            <a:extLst>
              <a:ext uri="{FF2B5EF4-FFF2-40B4-BE49-F238E27FC236}">
                <a16:creationId xmlns:a16="http://schemas.microsoft.com/office/drawing/2014/main" id="{E45B0B5F-BD38-419D-88DF-07E2013E926D}"/>
              </a:ext>
            </a:extLst>
          </p:cNvPr>
          <p:cNvSpPr txBox="1"/>
          <p:nvPr/>
        </p:nvSpPr>
        <p:spPr>
          <a:xfrm>
            <a:off x="590031" y="5186316"/>
            <a:ext cx="3773790" cy="681084"/>
          </a:xfrm>
          <a:prstGeom prst="rect">
            <a:avLst/>
          </a:prstGeom>
          <a:noFill/>
        </p:spPr>
        <p:txBody>
          <a:bodyPr wrap="none" rtlCol="0">
            <a:spAutoFit/>
          </a:bodyPr>
          <a:lstStyle/>
          <a:p>
            <a:pPr algn="l">
              <a:lnSpc>
                <a:spcPct val="125000"/>
              </a:lnSpc>
            </a:pPr>
            <a:r>
              <a:rPr lang="en-US" altLang="zh-CN" sz="1600" kern="0" dirty="0">
                <a:latin typeface="+mj-ea"/>
              </a:rPr>
              <a:t>2.Invalidate</a:t>
            </a:r>
            <a:r>
              <a:rPr lang="zh-CN" altLang="en-US" sz="1600" kern="0" dirty="0">
                <a:latin typeface="+mj-ea"/>
              </a:rPr>
              <a:t>放在一个特殊队列在方便时</a:t>
            </a:r>
            <a:endParaRPr lang="en-US" altLang="zh-CN" sz="1600" kern="0" dirty="0">
              <a:latin typeface="+mj-ea"/>
            </a:endParaRPr>
          </a:p>
          <a:p>
            <a:pPr algn="l">
              <a:lnSpc>
                <a:spcPct val="125000"/>
              </a:lnSpc>
            </a:pPr>
            <a:r>
              <a:rPr lang="zh-CN" altLang="en-US" sz="1600" kern="0" dirty="0">
                <a:latin typeface="+mj-ea"/>
              </a:rPr>
              <a:t>执行</a:t>
            </a:r>
          </a:p>
        </p:txBody>
      </p:sp>
    </p:spTree>
    <p:extLst>
      <p:ext uri="{BB962C8B-B14F-4D97-AF65-F5344CB8AC3E}">
        <p14:creationId xmlns:p14="http://schemas.microsoft.com/office/powerpoint/2010/main" val="17521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p:bldP spid="24" grpId="0" animBg="1"/>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06B0DB-1C1D-4572-9D87-C4BAE43C1BD7}"/>
              </a:ext>
            </a:extLst>
          </p:cNvPr>
          <p:cNvSpPr txBox="1"/>
          <p:nvPr/>
        </p:nvSpPr>
        <p:spPr>
          <a:xfrm>
            <a:off x="4756534" y="609600"/>
            <a:ext cx="2678940"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CPU</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，内存，缓存</a:t>
            </a:r>
          </a:p>
        </p:txBody>
      </p:sp>
      <p:grpSp>
        <p:nvGrpSpPr>
          <p:cNvPr id="16" name="组合 15">
            <a:extLst>
              <a:ext uri="{FF2B5EF4-FFF2-40B4-BE49-F238E27FC236}">
                <a16:creationId xmlns:a16="http://schemas.microsoft.com/office/drawing/2014/main" id="{885D1199-885B-4857-809E-6DC2A5618DC9}"/>
              </a:ext>
            </a:extLst>
          </p:cNvPr>
          <p:cNvGrpSpPr/>
          <p:nvPr/>
        </p:nvGrpSpPr>
        <p:grpSpPr>
          <a:xfrm>
            <a:off x="3107235" y="906758"/>
            <a:ext cx="5977530" cy="0"/>
            <a:chOff x="4486838" y="685800"/>
            <a:chExt cx="5977530" cy="0"/>
          </a:xfrm>
        </p:grpSpPr>
        <p:cxnSp>
          <p:nvCxnSpPr>
            <p:cNvPr id="19" name="直接连接符 9">
              <a:extLst>
                <a:ext uri="{FF2B5EF4-FFF2-40B4-BE49-F238E27FC236}">
                  <a16:creationId xmlns:a16="http://schemas.microsoft.com/office/drawing/2014/main" id="{6B2EE446-B6B2-44DA-8EC6-868820C0137A}"/>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9">
              <a:extLst>
                <a:ext uri="{FF2B5EF4-FFF2-40B4-BE49-F238E27FC236}">
                  <a16:creationId xmlns:a16="http://schemas.microsoft.com/office/drawing/2014/main" id="{6F3EB4DE-B719-497B-A128-41834F726E70}"/>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1026" name="Picture 2" descr="在这里插入图片描述">
            <a:extLst>
              <a:ext uri="{FF2B5EF4-FFF2-40B4-BE49-F238E27FC236}">
                <a16:creationId xmlns:a16="http://schemas.microsoft.com/office/drawing/2014/main" id="{09946EB5-B256-4E9F-B453-91CA89C1A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5" y="609600"/>
            <a:ext cx="6419850"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33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406B0DB-1C1D-4572-9D87-C4BAE43C1BD7}"/>
              </a:ext>
            </a:extLst>
          </p:cNvPr>
          <p:cNvSpPr txBox="1"/>
          <p:nvPr/>
        </p:nvSpPr>
        <p:spPr>
          <a:xfrm>
            <a:off x="4756534" y="609600"/>
            <a:ext cx="2678940" cy="511807"/>
          </a:xfrm>
          <a:prstGeom prst="rect">
            <a:avLst/>
          </a:prstGeom>
          <a:noFill/>
        </p:spPr>
        <p:txBody>
          <a:bodyPr wrap="none" rtlCol="0">
            <a:spAutoFit/>
          </a:bodyPr>
          <a:lstStyle/>
          <a:p>
            <a:pPr marR="0" indent="0" algn="ctr" fontAlgn="auto">
              <a:lnSpc>
                <a:spcPct val="125000"/>
              </a:lnSpc>
              <a:spcBef>
                <a:spcPts val="1000"/>
              </a:spcBef>
              <a:spcAft>
                <a:spcPts val="0"/>
              </a:spcAft>
              <a:buClrTx/>
              <a:buSzTx/>
              <a:buFontTx/>
              <a:buNone/>
              <a:tabLst/>
              <a:defRPr/>
            </a:pPr>
            <a:r>
              <a:rPr kumimoji="1" lang="en-US" altLang="zh-CN" sz="2400" b="1" dirty="0">
                <a:gradFill>
                  <a:gsLst>
                    <a:gs pos="0">
                      <a:srgbClr val="05F3FF"/>
                    </a:gs>
                    <a:gs pos="50000">
                      <a:srgbClr val="4381FF"/>
                    </a:gs>
                    <a:gs pos="100000">
                      <a:srgbClr val="6352FF"/>
                    </a:gs>
                  </a:gsLst>
                  <a:lin ang="5340000" scaled="0"/>
                </a:gradFill>
                <a:latin typeface="微软雅黑"/>
                <a:ea typeface="微软雅黑"/>
              </a:rPr>
              <a:t>CPU</a:t>
            </a:r>
            <a:r>
              <a:rPr kumimoji="1" lang="zh-CN" altLang="en-US" sz="2400" b="1" dirty="0">
                <a:gradFill>
                  <a:gsLst>
                    <a:gs pos="0">
                      <a:srgbClr val="05F3FF"/>
                    </a:gs>
                    <a:gs pos="50000">
                      <a:srgbClr val="4381FF"/>
                    </a:gs>
                    <a:gs pos="100000">
                      <a:srgbClr val="6352FF"/>
                    </a:gs>
                  </a:gsLst>
                  <a:lin ang="5340000" scaled="0"/>
                </a:gradFill>
                <a:latin typeface="微软雅黑"/>
                <a:ea typeface="微软雅黑"/>
              </a:rPr>
              <a:t>，内存，缓存</a:t>
            </a:r>
          </a:p>
        </p:txBody>
      </p:sp>
      <p:grpSp>
        <p:nvGrpSpPr>
          <p:cNvPr id="16" name="组合 15">
            <a:extLst>
              <a:ext uri="{FF2B5EF4-FFF2-40B4-BE49-F238E27FC236}">
                <a16:creationId xmlns:a16="http://schemas.microsoft.com/office/drawing/2014/main" id="{885D1199-885B-4857-809E-6DC2A5618DC9}"/>
              </a:ext>
            </a:extLst>
          </p:cNvPr>
          <p:cNvGrpSpPr/>
          <p:nvPr/>
        </p:nvGrpSpPr>
        <p:grpSpPr>
          <a:xfrm>
            <a:off x="3107235" y="906758"/>
            <a:ext cx="5977530" cy="0"/>
            <a:chOff x="4486838" y="685800"/>
            <a:chExt cx="5977530" cy="0"/>
          </a:xfrm>
        </p:grpSpPr>
        <p:cxnSp>
          <p:nvCxnSpPr>
            <p:cNvPr id="19" name="直接连接符 9">
              <a:extLst>
                <a:ext uri="{FF2B5EF4-FFF2-40B4-BE49-F238E27FC236}">
                  <a16:creationId xmlns:a16="http://schemas.microsoft.com/office/drawing/2014/main" id="{6B2EE446-B6B2-44DA-8EC6-868820C0137A}"/>
                </a:ext>
              </a:extLst>
            </p:cNvPr>
            <p:cNvCxnSpPr>
              <a:cxnSpLocks/>
            </p:cNvCxnSpPr>
            <p:nvPr/>
          </p:nvCxnSpPr>
          <p:spPr>
            <a:xfrm>
              <a:off x="9083410"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9">
              <a:extLst>
                <a:ext uri="{FF2B5EF4-FFF2-40B4-BE49-F238E27FC236}">
                  <a16:creationId xmlns:a16="http://schemas.microsoft.com/office/drawing/2014/main" id="{6F3EB4DE-B719-497B-A128-41834F726E70}"/>
                </a:ext>
              </a:extLst>
            </p:cNvPr>
            <p:cNvCxnSpPr>
              <a:cxnSpLocks/>
            </p:cNvCxnSpPr>
            <p:nvPr/>
          </p:nvCxnSpPr>
          <p:spPr>
            <a:xfrm flipH="1">
              <a:off x="4486838" y="685800"/>
              <a:ext cx="1380958" cy="0"/>
            </a:xfrm>
            <a:prstGeom prst="line">
              <a:avLst/>
            </a:prstGeom>
            <a:ln>
              <a:gradFill>
                <a:gsLst>
                  <a:gs pos="0">
                    <a:schemeClr val="accent5"/>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1026" name="Picture 2" descr="xx">
            <a:extLst>
              <a:ext uri="{FF2B5EF4-FFF2-40B4-BE49-F238E27FC236}">
                <a16:creationId xmlns:a16="http://schemas.microsoft.com/office/drawing/2014/main" id="{23C15356-8DE9-48FD-ABA6-7B8F44251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 y="0"/>
            <a:ext cx="10490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7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_Office 主题​​">
  <a:themeElements>
    <a:clrScheme name="三角兽">
      <a:dk1>
        <a:sysClr val="windowText" lastClr="000000"/>
      </a:dk1>
      <a:lt1>
        <a:sysClr val="window" lastClr="FFFFFF"/>
      </a:lt1>
      <a:dk2>
        <a:srgbClr val="44546A"/>
      </a:dk2>
      <a:lt2>
        <a:srgbClr val="E7E6E6"/>
      </a:lt2>
      <a:accent1>
        <a:srgbClr val="C01C23"/>
      </a:accent1>
      <a:accent2>
        <a:srgbClr val="252434"/>
      </a:accent2>
      <a:accent3>
        <a:srgbClr val="0F7BF2"/>
      </a:accent3>
      <a:accent4>
        <a:srgbClr val="FFC000"/>
      </a:accent4>
      <a:accent5>
        <a:srgbClr val="29B6EB"/>
      </a:accent5>
      <a:accent6>
        <a:srgbClr val="00B050"/>
      </a:accent6>
      <a:hlink>
        <a:srgbClr val="0563C1"/>
      </a:hlink>
      <a:folHlink>
        <a:srgbClr val="954F72"/>
      </a:folHlink>
    </a:clrScheme>
    <a:fontScheme name="微软雅黑">
      <a:majorFont>
        <a:latin typeface="Segoe UI"/>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spPr>
      <a:bodyPr wrap="square" rtlCol="0" anchor="ctr">
        <a:noAutofit/>
      </a:bodyPr>
      <a:lstStyle>
        <a:defPPr algn="ctr">
          <a:defRPr sz="2400" smtClean="0">
            <a:solidFill>
              <a:schemeClr val="bg1"/>
            </a:solidFill>
          </a:defRPr>
        </a:defPPr>
      </a:lstStyle>
    </a:spDef>
    <a:txDef>
      <a:spPr>
        <a:noFill/>
      </a:spPr>
      <a:bodyPr wrap="none" rtlCol="0">
        <a:spAutoFit/>
      </a:bodyPr>
      <a:lstStyle>
        <a:defPPr algn="l">
          <a:lnSpc>
            <a:spcPct val="125000"/>
          </a:lnSpc>
          <a:defRPr sz="1600" kern="0" dirty="0">
            <a:latin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三角兽">
      <a:dk1>
        <a:sysClr val="windowText" lastClr="000000"/>
      </a:dk1>
      <a:lt1>
        <a:sysClr val="window" lastClr="FFFFFF"/>
      </a:lt1>
      <a:dk2>
        <a:srgbClr val="44546A"/>
      </a:dk2>
      <a:lt2>
        <a:srgbClr val="E7E6E6"/>
      </a:lt2>
      <a:accent1>
        <a:srgbClr val="C01C23"/>
      </a:accent1>
      <a:accent2>
        <a:srgbClr val="252434"/>
      </a:accent2>
      <a:accent3>
        <a:srgbClr val="0F7BF2"/>
      </a:accent3>
      <a:accent4>
        <a:srgbClr val="FFC000"/>
      </a:accent4>
      <a:accent5>
        <a:srgbClr val="29B6EB"/>
      </a:accent5>
      <a:accent6>
        <a:srgbClr val="00B050"/>
      </a:accent6>
      <a:hlink>
        <a:srgbClr val="0563C1"/>
      </a:hlink>
      <a:folHlink>
        <a:srgbClr val="954F72"/>
      </a:folHlink>
    </a:clrScheme>
    <a:fontScheme name="微软雅黑">
      <a:majorFont>
        <a:latin typeface="Segoe UI"/>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spPr>
      <a:bodyPr wrap="square" rtlCol="0" anchor="ctr">
        <a:noAutofit/>
      </a:bodyPr>
      <a:lstStyle>
        <a:defPPr algn="ctr">
          <a:defRPr sz="2400" smtClean="0">
            <a:solidFill>
              <a:schemeClr val="bg1"/>
            </a:solidFill>
          </a:defRPr>
        </a:defPPr>
      </a:lstStyle>
    </a:spDef>
    <a:txDef>
      <a:spPr>
        <a:noFill/>
      </a:spPr>
      <a:bodyPr wrap="none" rtlCol="0">
        <a:spAutoFit/>
      </a:bodyPr>
      <a:lstStyle>
        <a:defPPr>
          <a:lnSpc>
            <a:spcPct val="125000"/>
          </a:lnSpc>
          <a:defRPr sz="1600" kern="0" dirty="0">
            <a:solidFill>
              <a:schemeClr val="bg1"/>
            </a:solidFill>
            <a:latin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636664944477577710</Template>
  <TotalTime>6804</TotalTime>
  <Words>1652</Words>
  <Application>Microsoft Office PowerPoint</Application>
  <PresentationFormat>宽屏</PresentationFormat>
  <Paragraphs>221</Paragraphs>
  <Slides>26</Slides>
  <Notes>24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26</vt:i4>
      </vt:variant>
    </vt:vector>
  </HeadingPairs>
  <TitlesOfParts>
    <vt:vector size="36" baseType="lpstr">
      <vt:lpstr>DengXian</vt:lpstr>
      <vt:lpstr>DengXian</vt:lpstr>
      <vt:lpstr>微软雅黑</vt:lpstr>
      <vt:lpstr>微软雅黑 Light</vt:lpstr>
      <vt:lpstr>Arial</vt:lpstr>
      <vt:lpstr>Helvetica</vt:lpstr>
      <vt:lpstr>Segoe UI</vt:lpstr>
      <vt:lpstr>Segoe UI Light</vt:lpstr>
      <vt:lpstr>4_Office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SIMON</dc:creator>
  <cp:lastModifiedBy>航宇 林</cp:lastModifiedBy>
  <cp:revision>3332</cp:revision>
  <dcterms:created xsi:type="dcterms:W3CDTF">2017-05-05T06:08:28Z</dcterms:created>
  <dcterms:modified xsi:type="dcterms:W3CDTF">2019-01-29T09:54:44Z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2017-04-26T00:00:00Z</vt:filetime>
  </property>
  <property fmtid="{D5CDD505-2E9C-101B-9397-08002B2CF9AE}" pid="3" name="Creator">
    <vt:lpwstr>Microsoft® PowerPoint® 2016</vt:lpwstr>
  </property>
  <property fmtid="{D5CDD505-2E9C-101B-9397-08002B2CF9AE}" pid="4" name="LastSaved">
    <vt:filetime>2017-05-05T00:00:00Z</vt:filetime>
  </property>
</Properties>
</file>